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IBM Plex Sans"/>
      <p:regular r:id="rId16"/>
      <p:bold r:id="rId17"/>
      <p:italic r:id="rId18"/>
      <p:boldItalic r:id="rId19"/>
    </p:embeddedFont>
    <p:embeddedFont>
      <p:font typeface="Ultra"/>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ie2nv54IBxh15g2b1g1LoVMUcP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Ultra-regular.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BMPlexSans-bold.fntdata"/><Relationship Id="rId16" Type="http://schemas.openxmlformats.org/officeDocument/2006/relationships/font" Target="fonts/IBMPlexSans-regular.fntdata"/><Relationship Id="rId5" Type="http://schemas.openxmlformats.org/officeDocument/2006/relationships/notesMaster" Target="notesMasters/notesMaster1.xml"/><Relationship Id="rId19" Type="http://schemas.openxmlformats.org/officeDocument/2006/relationships/font" Target="fonts/IBMPlexSans-boldItalic.fntdata"/><Relationship Id="rId6" Type="http://schemas.openxmlformats.org/officeDocument/2006/relationships/slide" Target="slides/slide1.xml"/><Relationship Id="rId18" Type="http://schemas.openxmlformats.org/officeDocument/2006/relationships/font" Target="fonts/IBMPlex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35649e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935649ed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hyperlink" Target="https://fantasy.premierleagu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cap="flat" cmpd="sng" w="28575">
            <a:solidFill>
              <a:srgbClr val="FF007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5" name="Google Shape;85;p1"/>
          <p:cNvSpPr/>
          <p:nvPr/>
        </p:nvSpPr>
        <p:spPr>
          <a:xfrm rot="-2700000">
            <a:off x="4226452" y="2785792"/>
            <a:ext cx="16909587" cy="6118196"/>
          </a:xfrm>
          <a:custGeom>
            <a:rect b="b" l="l" r="r" t="t"/>
            <a:pathLst>
              <a:path extrusionOk="0" h="6118196" w="16909587">
                <a:moveTo>
                  <a:pt x="0" y="0"/>
                </a:moveTo>
                <a:lnTo>
                  <a:pt x="16909587" y="0"/>
                </a:lnTo>
                <a:lnTo>
                  <a:pt x="16909587" y="6118196"/>
                </a:lnTo>
                <a:lnTo>
                  <a:pt x="0" y="6118196"/>
                </a:lnTo>
                <a:lnTo>
                  <a:pt x="0" y="0"/>
                </a:lnTo>
                <a:close/>
              </a:path>
            </a:pathLst>
          </a:custGeom>
          <a:blipFill rotWithShape="1">
            <a:blip r:embed="rId4">
              <a:alphaModFix amt="6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1028700" y="1392825"/>
            <a:ext cx="11925000" cy="1077600"/>
          </a:xfrm>
          <a:prstGeom prst="rect">
            <a:avLst/>
          </a:prstGeom>
          <a:noFill/>
          <a:ln>
            <a:noFill/>
          </a:ln>
        </p:spPr>
        <p:txBody>
          <a:bodyPr anchorCtr="0" anchor="t" bIns="0" lIns="0" spcFirstLastPara="1" rIns="0" wrap="square" tIns="0">
            <a:spAutoFit/>
          </a:bodyPr>
          <a:lstStyle/>
          <a:p>
            <a:pPr indent="0" lvl="0" marL="0" marR="0" rtl="0" algn="l">
              <a:lnSpc>
                <a:spcPct val="102999"/>
              </a:lnSpc>
              <a:spcBef>
                <a:spcPts val="0"/>
              </a:spcBef>
              <a:spcAft>
                <a:spcPts val="0"/>
              </a:spcAft>
              <a:buNone/>
            </a:pPr>
            <a:r>
              <a:rPr b="1" lang="en-IN" sz="7000">
                <a:solidFill>
                  <a:srgbClr val="F8F8F8"/>
                </a:solidFill>
              </a:rPr>
              <a:t>Database </a:t>
            </a:r>
            <a:r>
              <a:rPr b="1" lang="en-IN" sz="7000">
                <a:solidFill>
                  <a:srgbClr val="F8F8F8"/>
                </a:solidFill>
              </a:rPr>
              <a:t>P</a:t>
            </a:r>
            <a:r>
              <a:rPr b="1" lang="en-IN" sz="7000">
                <a:solidFill>
                  <a:srgbClr val="F8F8F8"/>
                </a:solidFill>
              </a:rPr>
              <a:t>roject </a:t>
            </a:r>
            <a:r>
              <a:rPr b="1" lang="en-IN" sz="7000">
                <a:solidFill>
                  <a:srgbClr val="F8F8F8"/>
                </a:solidFill>
              </a:rPr>
              <a:t>P</a:t>
            </a:r>
            <a:r>
              <a:rPr b="1" lang="en-IN" sz="7000">
                <a:solidFill>
                  <a:srgbClr val="F8F8F8"/>
                </a:solidFill>
              </a:rPr>
              <a:t>roposal:</a:t>
            </a:r>
            <a:endParaRPr b="1" sz="7000"/>
          </a:p>
        </p:txBody>
      </p:sp>
      <p:sp>
        <p:nvSpPr>
          <p:cNvPr id="87" name="Google Shape;87;p1"/>
          <p:cNvSpPr txBox="1"/>
          <p:nvPr/>
        </p:nvSpPr>
        <p:spPr>
          <a:xfrm>
            <a:off x="14054218" y="7182767"/>
            <a:ext cx="3562500" cy="3384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b="1" lang="en-IN" sz="2199" u="none">
                <a:solidFill>
                  <a:srgbClr val="F8F8F8"/>
                </a:solidFill>
              </a:rPr>
              <a:t>PRESENTED BY</a:t>
            </a:r>
            <a:endParaRPr b="1"/>
          </a:p>
        </p:txBody>
      </p:sp>
      <p:sp>
        <p:nvSpPr>
          <p:cNvPr id="88" name="Google Shape;88;p1"/>
          <p:cNvSpPr txBox="1"/>
          <p:nvPr/>
        </p:nvSpPr>
        <p:spPr>
          <a:xfrm>
            <a:off x="12953603" y="7750448"/>
            <a:ext cx="4875600" cy="14034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IN" sz="2400">
                <a:solidFill>
                  <a:srgbClr val="F8F8F8"/>
                </a:solidFill>
                <a:latin typeface="IBM Plex Sans"/>
                <a:ea typeface="IBM Plex Sans"/>
                <a:cs typeface="IBM Plex Sans"/>
                <a:sym typeface="IBM Plex Sans"/>
              </a:rPr>
              <a:t>ANDREW PERRONE - 1315988</a:t>
            </a:r>
            <a:endParaRPr/>
          </a:p>
          <a:p>
            <a:pPr indent="0" lvl="0" marL="0" marR="0" rtl="0" algn="r">
              <a:lnSpc>
                <a:spcPct val="139958"/>
              </a:lnSpc>
              <a:spcBef>
                <a:spcPts val="0"/>
              </a:spcBef>
              <a:spcAft>
                <a:spcPts val="0"/>
              </a:spcAft>
              <a:buNone/>
            </a:pPr>
            <a:r>
              <a:rPr lang="en-IN" sz="2400">
                <a:solidFill>
                  <a:srgbClr val="F8F8F8"/>
                </a:solidFill>
                <a:latin typeface="IBM Plex Sans"/>
                <a:ea typeface="IBM Plex Sans"/>
                <a:cs typeface="IBM Plex Sans"/>
                <a:sym typeface="IBM Plex Sans"/>
              </a:rPr>
              <a:t>SRI SAKTICHARAN - 1337576</a:t>
            </a:r>
            <a:endParaRPr/>
          </a:p>
          <a:p>
            <a:pPr indent="0" lvl="0" marL="0" marR="0" rtl="0" algn="r">
              <a:lnSpc>
                <a:spcPct val="139958"/>
              </a:lnSpc>
              <a:spcBef>
                <a:spcPts val="0"/>
              </a:spcBef>
              <a:spcAft>
                <a:spcPts val="0"/>
              </a:spcAft>
              <a:buNone/>
            </a:pPr>
            <a:r>
              <a:rPr lang="en-IN" sz="2400">
                <a:solidFill>
                  <a:srgbClr val="F8F8F8"/>
                </a:solidFill>
                <a:latin typeface="IBM Plex Sans"/>
                <a:ea typeface="IBM Plex Sans"/>
                <a:cs typeface="IBM Plex Sans"/>
                <a:sym typeface="IBM Plex Sans"/>
              </a:rPr>
              <a:t>AQIB AHSAN - 1333611</a:t>
            </a:r>
            <a:endParaRPr/>
          </a:p>
        </p:txBody>
      </p:sp>
      <p:sp>
        <p:nvSpPr>
          <p:cNvPr id="89" name="Google Shape;89;p1"/>
          <p:cNvSpPr txBox="1"/>
          <p:nvPr/>
        </p:nvSpPr>
        <p:spPr>
          <a:xfrm>
            <a:off x="1028694" y="3429000"/>
            <a:ext cx="11276100" cy="1816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IN" sz="6000">
                <a:solidFill>
                  <a:srgbClr val="F8F8F8"/>
                </a:solidFill>
              </a:rPr>
              <a:t>Fantasy Football Manager</a:t>
            </a:r>
            <a:endParaRPr sz="6000"/>
          </a:p>
          <a:p>
            <a:pPr indent="0" lvl="0" marL="0" marR="0" rtl="0" algn="l">
              <a:lnSpc>
                <a:spcPct val="140011"/>
              </a:lnSpc>
              <a:spcBef>
                <a:spcPts val="0"/>
              </a:spcBef>
              <a:spcAft>
                <a:spcPts val="0"/>
              </a:spcAft>
              <a:buNone/>
            </a:pPr>
            <a:r>
              <a:t/>
            </a:r>
            <a:endParaRPr sz="3399">
              <a:solidFill>
                <a:srgbClr val="F8F8F8"/>
              </a:solidFill>
              <a:latin typeface="IBM Plex Sans"/>
              <a:ea typeface="IBM Plex Sans"/>
              <a:cs typeface="IBM Plex Sans"/>
              <a:sym typeface="IBM Plex Sans"/>
            </a:endParaRPr>
          </a:p>
        </p:txBody>
      </p:sp>
      <p:pic>
        <p:nvPicPr>
          <p:cNvPr id="90" name="Google Shape;90;p1"/>
          <p:cNvPicPr preferRelativeResize="0"/>
          <p:nvPr/>
        </p:nvPicPr>
        <p:blipFill>
          <a:blip r:embed="rId5">
            <a:alphaModFix/>
          </a:blip>
          <a:stretch>
            <a:fillRect/>
          </a:stretch>
        </p:blipFill>
        <p:spPr>
          <a:xfrm>
            <a:off x="747475" y="5833550"/>
            <a:ext cx="8048200" cy="3780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935649edbc_0_0"/>
          <p:cNvSpPr/>
          <p:nvPr/>
        </p:nvSpPr>
        <p:spPr>
          <a:xfrm>
            <a:off x="0" y="0"/>
            <a:ext cx="18333720" cy="10544175"/>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9" l="0" r="0" t="-92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t>
            </a:r>
            <a:endParaRPr/>
          </a:p>
        </p:txBody>
      </p:sp>
      <p:sp>
        <p:nvSpPr>
          <p:cNvPr id="185" name="Google Shape;185;g2935649edbc_0_0"/>
          <p:cNvSpPr/>
          <p:nvPr/>
        </p:nvSpPr>
        <p:spPr>
          <a:xfrm rot="-2079079">
            <a:off x="-3737968" y="263511"/>
            <a:ext cx="13257317" cy="4242938"/>
          </a:xfrm>
          <a:custGeom>
            <a:rect b="b" l="l" r="r" t="t"/>
            <a:pathLst>
              <a:path extrusionOk="0" h="2321135" w="6415196">
                <a:moveTo>
                  <a:pt x="0" y="0"/>
                </a:moveTo>
                <a:lnTo>
                  <a:pt x="6415197" y="0"/>
                </a:lnTo>
                <a:lnTo>
                  <a:pt x="6415197" y="2321135"/>
                </a:lnTo>
                <a:lnTo>
                  <a:pt x="0" y="23211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g2935649edbc_0_0"/>
          <p:cNvSpPr/>
          <p:nvPr/>
        </p:nvSpPr>
        <p:spPr>
          <a:xfrm rot="-2011926">
            <a:off x="9748890" y="7125660"/>
            <a:ext cx="10296395" cy="3802435"/>
          </a:xfrm>
          <a:custGeom>
            <a:rect b="b" l="l" r="r" t="t"/>
            <a:pathLst>
              <a:path extrusionOk="0" h="2360711" w="2924304">
                <a:moveTo>
                  <a:pt x="0" y="0"/>
                </a:moveTo>
                <a:lnTo>
                  <a:pt x="2924304" y="0"/>
                </a:lnTo>
                <a:lnTo>
                  <a:pt x="2924304" y="2360711"/>
                </a:lnTo>
                <a:lnTo>
                  <a:pt x="0" y="23607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g2935649edbc_0_0"/>
          <p:cNvSpPr/>
          <p:nvPr/>
        </p:nvSpPr>
        <p:spPr>
          <a:xfrm>
            <a:off x="4779651" y="3466713"/>
            <a:ext cx="8774423" cy="1219973"/>
          </a:xfrm>
          <a:prstGeom prst="rect">
            <a:avLst/>
          </a:prstGeom>
        </p:spPr>
        <p:txBody>
          <a:bodyPr>
            <a:prstTxWarp prst="textPlain"/>
          </a:bodyPr>
          <a:lstStyle/>
          <a:p>
            <a:pPr lvl="0" algn="ctr"/>
            <a:r>
              <a:rPr b="1" i="0">
                <a:ln>
                  <a:noFill/>
                </a:ln>
                <a:solidFill>
                  <a:schemeClr val="lt2"/>
                </a:solidFill>
                <a:latin typeface="Arial"/>
              </a:rPr>
              <a:t>Thank You!</a:t>
            </a:r>
          </a:p>
        </p:txBody>
      </p:sp>
      <p:pic>
        <p:nvPicPr>
          <p:cNvPr id="188" name="Google Shape;188;g2935649edbc_0_0"/>
          <p:cNvPicPr preferRelativeResize="0"/>
          <p:nvPr/>
        </p:nvPicPr>
        <p:blipFill rotWithShape="1">
          <a:blip r:embed="rId6">
            <a:alphaModFix/>
          </a:blip>
          <a:srcRect b="0" l="0" r="0" t="0"/>
          <a:stretch/>
        </p:blipFill>
        <p:spPr>
          <a:xfrm>
            <a:off x="4718538" y="4870498"/>
            <a:ext cx="8896500" cy="7788000"/>
          </a:xfrm>
          <a:prstGeom prst="round2SameRect">
            <a:avLst>
              <a:gd fmla="val 16667" name="adj1"/>
              <a:gd fmla="val 0" name="adj2"/>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94" name="Shape 94"/>
        <p:cNvGrpSpPr/>
        <p:nvPr/>
      </p:nvGrpSpPr>
      <p:grpSpPr>
        <a:xfrm>
          <a:off x="0" y="0"/>
          <a:ext cx="0" cy="0"/>
          <a:chOff x="0" y="0"/>
          <a:chExt cx="0" cy="0"/>
        </a:xfrm>
      </p:grpSpPr>
      <p:grpSp>
        <p:nvGrpSpPr>
          <p:cNvPr id="95" name="Google Shape;95;p3"/>
          <p:cNvGrpSpPr/>
          <p:nvPr/>
        </p:nvGrpSpPr>
        <p:grpSpPr>
          <a:xfrm>
            <a:off x="10036999" y="3244550"/>
            <a:ext cx="7365825" cy="5515452"/>
            <a:chOff x="0" y="351616"/>
            <a:chExt cx="9821100" cy="7353933"/>
          </a:xfrm>
        </p:grpSpPr>
        <p:sp>
          <p:nvSpPr>
            <p:cNvPr id="96" name="Google Shape;96;p3"/>
            <p:cNvSpPr txBox="1"/>
            <p:nvPr/>
          </p:nvSpPr>
          <p:spPr>
            <a:xfrm>
              <a:off x="0" y="351616"/>
              <a:ext cx="98211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IN" sz="7000">
                  <a:solidFill>
                    <a:srgbClr val="01003B"/>
                  </a:solidFill>
                  <a:latin typeface="Ultra"/>
                  <a:ea typeface="Ultra"/>
                  <a:cs typeface="Ultra"/>
                  <a:sym typeface="Ultra"/>
                </a:rPr>
                <a:t>Goal:	</a:t>
              </a:r>
              <a:endParaRPr/>
            </a:p>
          </p:txBody>
        </p:sp>
        <p:sp>
          <p:nvSpPr>
            <p:cNvPr id="97" name="Google Shape;97;p3"/>
            <p:cNvSpPr txBox="1"/>
            <p:nvPr/>
          </p:nvSpPr>
          <p:spPr>
            <a:xfrm>
              <a:off x="97966" y="3108349"/>
              <a:ext cx="9239700" cy="4597200"/>
            </a:xfrm>
            <a:prstGeom prst="rect">
              <a:avLst/>
            </a:prstGeom>
            <a:noFill/>
            <a:ln>
              <a:noFill/>
            </a:ln>
          </p:spPr>
          <p:txBody>
            <a:bodyPr anchorCtr="0" anchor="t" bIns="0" lIns="0" spcFirstLastPara="1" rIns="0" wrap="square" tIns="0">
              <a:spAutoFit/>
            </a:bodyPr>
            <a:lstStyle/>
            <a:p>
              <a:pPr indent="-302261" lvl="1" marL="604521" marR="0" rtl="0" algn="l">
                <a:lnSpc>
                  <a:spcPct val="140000"/>
                </a:lnSpc>
                <a:spcBef>
                  <a:spcPts val="0"/>
                </a:spcBef>
                <a:spcAft>
                  <a:spcPts val="0"/>
                </a:spcAft>
                <a:buClr>
                  <a:srgbClr val="01003B"/>
                </a:buClr>
                <a:buSzPts val="2800"/>
                <a:buFont typeface="Arial"/>
                <a:buChar char="•"/>
              </a:pPr>
              <a:r>
                <a:rPr b="0" i="0" lang="en-IN" sz="2800" u="none" cap="none" strike="noStrike">
                  <a:solidFill>
                    <a:srgbClr val="01003B"/>
                  </a:solidFill>
                  <a:latin typeface="IBM Plex Sans"/>
                  <a:ea typeface="IBM Plex Sans"/>
                  <a:cs typeface="IBM Plex Sans"/>
                  <a:sym typeface="IBM Plex Sans"/>
                </a:rPr>
                <a:t>Enables users to access information about real-world English club teams including player and team statistics, fixtures, and league information</a:t>
              </a:r>
              <a:endParaRPr/>
            </a:p>
            <a:p>
              <a:pPr indent="-302261" lvl="1" marL="604521" marR="0" rtl="0" algn="l">
                <a:lnSpc>
                  <a:spcPct val="140000"/>
                </a:lnSpc>
                <a:spcBef>
                  <a:spcPts val="0"/>
                </a:spcBef>
                <a:spcAft>
                  <a:spcPts val="0"/>
                </a:spcAft>
                <a:buClr>
                  <a:srgbClr val="01003B"/>
                </a:buClr>
                <a:buSzPts val="2800"/>
                <a:buFont typeface="Arial"/>
                <a:buChar char="•"/>
              </a:pPr>
              <a:r>
                <a:rPr b="0" i="0" lang="en-IN" sz="2800" u="none" cap="none" strike="noStrike">
                  <a:solidFill>
                    <a:srgbClr val="01003B"/>
                  </a:solidFill>
                  <a:latin typeface="IBM Plex Sans"/>
                  <a:ea typeface="IBM Plex Sans"/>
                  <a:cs typeface="IBM Plex Sans"/>
                  <a:sym typeface="IBM Plex Sans"/>
                </a:rPr>
                <a:t>Enables user to manage their fantasy </a:t>
              </a:r>
              <a:r>
                <a:rPr lang="en-IN" sz="2800">
                  <a:solidFill>
                    <a:srgbClr val="01003B"/>
                  </a:solidFill>
                  <a:latin typeface="IBM Plex Sans"/>
                  <a:ea typeface="IBM Plex Sans"/>
                  <a:cs typeface="IBM Plex Sans"/>
                  <a:sym typeface="IBM Plex Sans"/>
                </a:rPr>
                <a:t>football/soccer</a:t>
              </a:r>
              <a:r>
                <a:rPr b="0" i="0" lang="en-IN" sz="2800" u="none" cap="none" strike="noStrike">
                  <a:solidFill>
                    <a:srgbClr val="01003B"/>
                  </a:solidFill>
                  <a:latin typeface="IBM Plex Sans"/>
                  <a:ea typeface="IBM Plex Sans"/>
                  <a:cs typeface="IBM Plex Sans"/>
                  <a:sym typeface="IBM Plex Sans"/>
                </a:rPr>
                <a:t> leagues and teams</a:t>
              </a:r>
              <a:endParaRPr/>
            </a:p>
          </p:txBody>
        </p:sp>
      </p:grpSp>
      <p:sp>
        <p:nvSpPr>
          <p:cNvPr id="98" name="Google Shape;98;p3"/>
          <p:cNvSpPr txBox="1"/>
          <p:nvPr/>
        </p:nvSpPr>
        <p:spPr>
          <a:xfrm>
            <a:off x="10013553" y="4321769"/>
            <a:ext cx="8166000" cy="984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800">
                <a:solidFill>
                  <a:srgbClr val="000000"/>
                </a:solidFill>
                <a:latin typeface="IBM Plex Sans"/>
                <a:ea typeface="IBM Plex Sans"/>
                <a:cs typeface="IBM Plex Sans"/>
                <a:sym typeface="IBM Plex Sans"/>
              </a:rPr>
              <a:t>To create a Fantasy Football/Soccer Manager database that: </a:t>
            </a:r>
            <a:endParaRPr sz="2800">
              <a:solidFill>
                <a:schemeClr val="dk1"/>
              </a:solidFill>
              <a:latin typeface="IBM Plex Sans"/>
              <a:ea typeface="IBM Plex Sans"/>
              <a:cs typeface="IBM Plex Sans"/>
              <a:sym typeface="IBM Plex Sans"/>
            </a:endParaRPr>
          </a:p>
        </p:txBody>
      </p:sp>
      <p:sp>
        <p:nvSpPr>
          <p:cNvPr id="99" name="Google Shape;99;p3"/>
          <p:cNvSpPr/>
          <p:nvPr/>
        </p:nvSpPr>
        <p:spPr>
          <a:xfrm rot="1461181">
            <a:off x="7041586" y="-1448487"/>
            <a:ext cx="14138612" cy="4901438"/>
          </a:xfrm>
          <a:custGeom>
            <a:rect b="b" l="l" r="r" t="t"/>
            <a:pathLst>
              <a:path extrusionOk="0" h="4905717" w="13558515">
                <a:moveTo>
                  <a:pt x="0" y="0"/>
                </a:moveTo>
                <a:lnTo>
                  <a:pt x="13558515" y="0"/>
                </a:lnTo>
                <a:lnTo>
                  <a:pt x="13558515" y="4905718"/>
                </a:lnTo>
                <a:lnTo>
                  <a:pt x="0" y="4905718"/>
                </a:lnTo>
                <a:lnTo>
                  <a:pt x="0" y="0"/>
                </a:lnTo>
                <a:close/>
              </a:path>
            </a:pathLst>
          </a:custGeom>
          <a:blipFill rotWithShape="1">
            <a:blip r:embed="rId3">
              <a:alphaModFix amt="6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 name="Google Shape;100;p3"/>
          <p:cNvPicPr preferRelativeResize="0"/>
          <p:nvPr/>
        </p:nvPicPr>
        <p:blipFill rotWithShape="1">
          <a:blip r:embed="rId4">
            <a:alphaModFix/>
          </a:blip>
          <a:srcRect b="0" l="0" r="0" t="0"/>
          <a:stretch/>
        </p:blipFill>
        <p:spPr>
          <a:xfrm>
            <a:off x="-2491026" y="2058140"/>
            <a:ext cx="11210400" cy="72420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04" name="Shape 104"/>
        <p:cNvGrpSpPr/>
        <p:nvPr/>
      </p:nvGrpSpPr>
      <p:grpSpPr>
        <a:xfrm>
          <a:off x="0" y="0"/>
          <a:ext cx="0" cy="0"/>
          <a:chOff x="0" y="0"/>
          <a:chExt cx="0" cy="0"/>
        </a:xfrm>
      </p:grpSpPr>
      <p:sp>
        <p:nvSpPr>
          <p:cNvPr id="105" name="Google Shape;105;p4"/>
          <p:cNvSpPr/>
          <p:nvPr/>
        </p:nvSpPr>
        <p:spPr>
          <a:xfrm flipH="1" rot="2550178">
            <a:off x="5034182" y="836870"/>
            <a:ext cx="18198000" cy="6178758"/>
          </a:xfrm>
          <a:custGeom>
            <a:rect b="b" l="l" r="r" t="t"/>
            <a:pathLst>
              <a:path extrusionOk="0" h="5595705" w="15465517">
                <a:moveTo>
                  <a:pt x="0" y="0"/>
                </a:moveTo>
                <a:lnTo>
                  <a:pt x="15465517" y="0"/>
                </a:lnTo>
                <a:lnTo>
                  <a:pt x="15465517" y="5595705"/>
                </a:lnTo>
                <a:lnTo>
                  <a:pt x="0" y="559570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4"/>
          <p:cNvSpPr txBox="1"/>
          <p:nvPr/>
        </p:nvSpPr>
        <p:spPr>
          <a:xfrm>
            <a:off x="1009366" y="4076700"/>
            <a:ext cx="8454000" cy="3659100"/>
          </a:xfrm>
          <a:prstGeom prst="rect">
            <a:avLst/>
          </a:prstGeom>
          <a:noFill/>
          <a:ln>
            <a:noFill/>
          </a:ln>
        </p:spPr>
        <p:txBody>
          <a:bodyPr anchorCtr="0" anchor="t" bIns="0" lIns="0" spcFirstLastPara="1" rIns="0" wrap="square" tIns="0">
            <a:spAutoFit/>
          </a:bodyPr>
          <a:lstStyle/>
          <a:p>
            <a:pPr indent="0" lvl="0" marL="0" marR="0" rtl="0" algn="just">
              <a:lnSpc>
                <a:spcPct val="107000"/>
              </a:lnSpc>
              <a:spcBef>
                <a:spcPts val="0"/>
              </a:spcBef>
              <a:spcAft>
                <a:spcPts val="0"/>
              </a:spcAft>
              <a:buNone/>
            </a:pPr>
            <a:r>
              <a:rPr lang="en-IN" sz="2800">
                <a:solidFill>
                  <a:srgbClr val="000000"/>
                </a:solidFill>
                <a:latin typeface="IBM Plex Sans"/>
                <a:ea typeface="IBM Plex Sans"/>
                <a:cs typeface="IBM Plex Sans"/>
                <a:sym typeface="IBM Plex Sans"/>
              </a:rPr>
              <a:t>Millions of people around the world play and enjoy watching </a:t>
            </a:r>
            <a:r>
              <a:rPr lang="en-IN" sz="2800">
                <a:latin typeface="IBM Plex Sans"/>
                <a:ea typeface="IBM Plex Sans"/>
                <a:cs typeface="IBM Plex Sans"/>
                <a:sym typeface="IBM Plex Sans"/>
              </a:rPr>
              <a:t>football/soccer</a:t>
            </a:r>
            <a:r>
              <a:rPr lang="en-IN" sz="2800">
                <a:solidFill>
                  <a:srgbClr val="000000"/>
                </a:solidFill>
                <a:latin typeface="IBM Plex Sans"/>
                <a:ea typeface="IBM Plex Sans"/>
                <a:cs typeface="IBM Plex Sans"/>
                <a:sym typeface="IBM Plex Sans"/>
              </a:rPr>
              <a:t>. Fantasy Football websites not only provide a fun way to engage with the sport but also provide the football fans with real world information on upcoming games. Centralizing data relevant to the league allows players to make better decisions on updating their fantasy teams according to the live performances of the players.</a:t>
            </a:r>
            <a:endParaRPr sz="2800">
              <a:solidFill>
                <a:schemeClr val="dk1"/>
              </a:solidFill>
              <a:latin typeface="IBM Plex Sans"/>
              <a:ea typeface="IBM Plex Sans"/>
              <a:cs typeface="IBM Plex Sans"/>
              <a:sym typeface="IBM Plex Sans"/>
            </a:endParaRPr>
          </a:p>
        </p:txBody>
      </p:sp>
      <p:sp>
        <p:nvSpPr>
          <p:cNvPr id="107" name="Google Shape;107;p4"/>
          <p:cNvSpPr txBox="1"/>
          <p:nvPr/>
        </p:nvSpPr>
        <p:spPr>
          <a:xfrm>
            <a:off x="1028700" y="2341245"/>
            <a:ext cx="103875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IN" sz="7000">
                <a:solidFill>
                  <a:srgbClr val="01003B"/>
                </a:solidFill>
                <a:latin typeface="Ultra"/>
                <a:ea typeface="Ultra"/>
                <a:cs typeface="Ultra"/>
                <a:sym typeface="Ultra"/>
              </a:rPr>
              <a:t>Importance:</a:t>
            </a:r>
            <a:endParaRPr/>
          </a:p>
        </p:txBody>
      </p:sp>
      <p:pic>
        <p:nvPicPr>
          <p:cNvPr id="108" name="Google Shape;108;p4"/>
          <p:cNvPicPr preferRelativeResize="0"/>
          <p:nvPr/>
        </p:nvPicPr>
        <p:blipFill rotWithShape="1">
          <a:blip r:embed="rId4">
            <a:alphaModFix/>
          </a:blip>
          <a:srcRect b="0" l="12043" r="11631" t="0"/>
          <a:stretch/>
        </p:blipFill>
        <p:spPr>
          <a:xfrm>
            <a:off x="10676675" y="975750"/>
            <a:ext cx="5121300" cy="89466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p:nvPr/>
        </p:nvSpPr>
        <p:spPr>
          <a:xfrm>
            <a:off x="-457200" y="-872991"/>
            <a:ext cx="18516600" cy="11161395"/>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None/>
            </a:pPr>
            <a:r>
              <a:t/>
            </a:r>
            <a:endParaRPr b="1" sz="2800">
              <a:solidFill>
                <a:schemeClr val="lt1"/>
              </a:solidFill>
              <a:latin typeface="IBM Plex Sans"/>
              <a:ea typeface="IBM Plex Sans"/>
              <a:cs typeface="IBM Plex Sans"/>
              <a:sym typeface="IBM Plex Sans"/>
            </a:endParaRPr>
          </a:p>
        </p:txBody>
      </p:sp>
      <p:sp>
        <p:nvSpPr>
          <p:cNvPr id="114" name="Google Shape;114;p6"/>
          <p:cNvSpPr/>
          <p:nvPr/>
        </p:nvSpPr>
        <p:spPr>
          <a:xfrm rot="1243913">
            <a:off x="-3106276" y="6992183"/>
            <a:ext cx="13720303" cy="5322033"/>
          </a:xfrm>
          <a:custGeom>
            <a:rect b="b" l="l" r="r" t="t"/>
            <a:pathLst>
              <a:path extrusionOk="0" h="4905717" w="13558515">
                <a:moveTo>
                  <a:pt x="0" y="0"/>
                </a:moveTo>
                <a:lnTo>
                  <a:pt x="13558515" y="0"/>
                </a:lnTo>
                <a:lnTo>
                  <a:pt x="13558515" y="4905718"/>
                </a:lnTo>
                <a:lnTo>
                  <a:pt x="0" y="4905718"/>
                </a:lnTo>
                <a:lnTo>
                  <a:pt x="0" y="0"/>
                </a:lnTo>
                <a:close/>
              </a:path>
            </a:pathLst>
          </a:custGeom>
          <a:blipFill rotWithShape="1">
            <a:blip r:embed="rId4">
              <a:alphaModFix amt="6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6"/>
          <p:cNvSpPr txBox="1"/>
          <p:nvPr/>
        </p:nvSpPr>
        <p:spPr>
          <a:xfrm>
            <a:off x="891150" y="832700"/>
            <a:ext cx="78159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7000">
                <a:solidFill>
                  <a:srgbClr val="F8F8F8"/>
                </a:solidFill>
              </a:rPr>
              <a:t>Expected Results:</a:t>
            </a:r>
            <a:endParaRPr/>
          </a:p>
        </p:txBody>
      </p:sp>
      <p:sp>
        <p:nvSpPr>
          <p:cNvPr id="116" name="Google Shape;116;p6"/>
          <p:cNvSpPr txBox="1"/>
          <p:nvPr/>
        </p:nvSpPr>
        <p:spPr>
          <a:xfrm>
            <a:off x="891150" y="2289550"/>
            <a:ext cx="16154400" cy="2098800"/>
          </a:xfrm>
          <a:prstGeom prst="rect">
            <a:avLst/>
          </a:prstGeom>
          <a:noFill/>
          <a:ln>
            <a:noFill/>
          </a:ln>
        </p:spPr>
        <p:txBody>
          <a:bodyPr anchorCtr="0" anchor="t" bIns="0" lIns="0" spcFirstLastPara="1" rIns="0" wrap="square" tIns="0">
            <a:spAutoFit/>
          </a:bodyPr>
          <a:lstStyle/>
          <a:p>
            <a:pPr indent="-406400" lvl="0" marL="914400" marR="0" rtl="0" algn="l">
              <a:lnSpc>
                <a:spcPct val="140000"/>
              </a:lnSpc>
              <a:spcBef>
                <a:spcPts val="0"/>
              </a:spcBef>
              <a:spcAft>
                <a:spcPts val="0"/>
              </a:spcAft>
              <a:buClr>
                <a:srgbClr val="F8F8F8"/>
              </a:buClr>
              <a:buSzPts val="2800"/>
              <a:buFont typeface="IBM Plex Sans"/>
              <a:buChar char="●"/>
            </a:pPr>
            <a:r>
              <a:rPr lang="en-IN" sz="2800" u="none">
                <a:solidFill>
                  <a:srgbClr val="F8F8F8"/>
                </a:solidFill>
                <a:latin typeface="IBM Plex Sans"/>
                <a:ea typeface="IBM Plex Sans"/>
                <a:cs typeface="IBM Plex Sans"/>
                <a:sym typeface="IBM Plex Sans"/>
              </a:rPr>
              <a:t>A database containing all relevant information and statistics from the Fantasy </a:t>
            </a:r>
            <a:r>
              <a:rPr lang="en-IN" sz="2800">
                <a:solidFill>
                  <a:srgbClr val="F8F8F8"/>
                </a:solidFill>
                <a:latin typeface="IBM Plex Sans"/>
                <a:ea typeface="IBM Plex Sans"/>
                <a:cs typeface="IBM Plex Sans"/>
                <a:sym typeface="IBM Plex Sans"/>
              </a:rPr>
              <a:t>P</a:t>
            </a:r>
            <a:r>
              <a:rPr lang="en-IN" sz="2800" u="none">
                <a:solidFill>
                  <a:srgbClr val="F8F8F8"/>
                </a:solidFill>
                <a:latin typeface="IBM Plex Sans"/>
                <a:ea typeface="IBM Plex Sans"/>
                <a:cs typeface="IBM Plex Sans"/>
                <a:sym typeface="IBM Plex Sans"/>
              </a:rPr>
              <a:t>remier </a:t>
            </a:r>
            <a:r>
              <a:rPr lang="en-IN" sz="2800">
                <a:solidFill>
                  <a:srgbClr val="F8F8F8"/>
                </a:solidFill>
                <a:latin typeface="IBM Plex Sans"/>
                <a:ea typeface="IBM Plex Sans"/>
                <a:cs typeface="IBM Plex Sans"/>
                <a:sym typeface="IBM Plex Sans"/>
              </a:rPr>
              <a:t>L</a:t>
            </a:r>
            <a:r>
              <a:rPr lang="en-IN" sz="2800" u="none">
                <a:solidFill>
                  <a:srgbClr val="F8F8F8"/>
                </a:solidFill>
                <a:latin typeface="IBM Plex Sans"/>
                <a:ea typeface="IBM Plex Sans"/>
                <a:cs typeface="IBM Plex Sans"/>
                <a:sym typeface="IBM Plex Sans"/>
              </a:rPr>
              <a:t>eague website</a:t>
            </a:r>
            <a:endParaRPr sz="2800" u="none">
              <a:solidFill>
                <a:srgbClr val="F8F8F8"/>
              </a:solidFill>
              <a:latin typeface="IBM Plex Sans"/>
              <a:ea typeface="IBM Plex Sans"/>
              <a:cs typeface="IBM Plex Sans"/>
              <a:sym typeface="IBM Plex Sans"/>
            </a:endParaRPr>
          </a:p>
          <a:p>
            <a:pPr indent="-406400" lvl="0" marL="914400" rtl="0" algn="l">
              <a:lnSpc>
                <a:spcPct val="107000"/>
              </a:lnSpc>
              <a:spcBef>
                <a:spcPts val="0"/>
              </a:spcBef>
              <a:spcAft>
                <a:spcPts val="0"/>
              </a:spcAft>
              <a:buClr>
                <a:srgbClr val="F8F8F8"/>
              </a:buClr>
              <a:buSzPts val="2800"/>
              <a:buFont typeface="IBM Plex Sans"/>
              <a:buChar char="●"/>
            </a:pPr>
            <a:r>
              <a:rPr lang="en-IN" sz="2800">
                <a:solidFill>
                  <a:schemeClr val="lt1"/>
                </a:solidFill>
                <a:latin typeface="IBM Plex Sans"/>
                <a:ea typeface="IBM Plex Sans"/>
                <a:cs typeface="IBM Plex Sans"/>
                <a:sym typeface="IBM Plex Sans"/>
              </a:rPr>
              <a:t>(Potentially) A user-friendly website/application to access the data and manage leagues and teams</a:t>
            </a:r>
            <a:endParaRPr sz="2800" u="none">
              <a:solidFill>
                <a:srgbClr val="F8F8F8"/>
              </a:solidFill>
              <a:latin typeface="IBM Plex Sans"/>
              <a:ea typeface="IBM Plex Sans"/>
              <a:cs typeface="IBM Plex Sans"/>
              <a:sym typeface="IBM Plex Sans"/>
            </a:endParaRPr>
          </a:p>
        </p:txBody>
      </p:sp>
      <p:pic>
        <p:nvPicPr>
          <p:cNvPr id="117" name="Google Shape;117;p6"/>
          <p:cNvPicPr preferRelativeResize="0"/>
          <p:nvPr/>
        </p:nvPicPr>
        <p:blipFill>
          <a:blip r:embed="rId5">
            <a:alphaModFix/>
          </a:blip>
          <a:stretch>
            <a:fillRect/>
          </a:stretch>
        </p:blipFill>
        <p:spPr>
          <a:xfrm>
            <a:off x="8707060" y="4736025"/>
            <a:ext cx="7901100" cy="4977600"/>
          </a:xfrm>
          <a:prstGeom prst="round2DiagRect">
            <a:avLst>
              <a:gd fmla="val 16667" name="adj1"/>
              <a:gd fmla="val 0" name="adj2"/>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p:nvPr/>
        </p:nvSpPr>
        <p:spPr>
          <a:xfrm>
            <a:off x="-234462" y="-168683"/>
            <a:ext cx="18425160" cy="1049274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5"/>
          <p:cNvSpPr txBox="1"/>
          <p:nvPr/>
        </p:nvSpPr>
        <p:spPr>
          <a:xfrm>
            <a:off x="591350" y="2406000"/>
            <a:ext cx="9159300" cy="3169200"/>
          </a:xfrm>
          <a:prstGeom prst="rect">
            <a:avLst/>
          </a:prstGeom>
          <a:noFill/>
          <a:ln>
            <a:noFill/>
          </a:ln>
        </p:spPr>
        <p:txBody>
          <a:bodyPr anchorCtr="0" anchor="t" bIns="50800" lIns="50800" spcFirstLastPara="1" rIns="50800" wrap="square" tIns="50800">
            <a:noAutofit/>
          </a:bodyPr>
          <a:lstStyle/>
          <a:p>
            <a:pPr indent="-533400" lvl="0" marL="914400" rtl="0" algn="l">
              <a:lnSpc>
                <a:spcPct val="140010"/>
              </a:lnSpc>
              <a:spcBef>
                <a:spcPts val="0"/>
              </a:spcBef>
              <a:spcAft>
                <a:spcPts val="0"/>
              </a:spcAft>
              <a:buClr>
                <a:srgbClr val="F8F8F8"/>
              </a:buClr>
              <a:buSzPts val="4800"/>
              <a:buChar char="●"/>
            </a:pPr>
            <a:r>
              <a:rPr b="1" lang="en-IN" sz="4800">
                <a:solidFill>
                  <a:srgbClr val="F8F8F8"/>
                </a:solidFill>
              </a:rPr>
              <a:t>Searches:</a:t>
            </a:r>
            <a:endParaRPr b="1" sz="48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Team statistics</a:t>
            </a:r>
            <a:endParaRPr b="1" sz="30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Player statistics</a:t>
            </a:r>
            <a:endParaRPr b="1" sz="30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Fixture information (Matches)</a:t>
            </a:r>
            <a:endParaRPr b="1" sz="3000">
              <a:solidFill>
                <a:srgbClr val="F8F8F8"/>
              </a:solidFill>
            </a:endParaRPr>
          </a:p>
        </p:txBody>
      </p:sp>
      <p:sp>
        <p:nvSpPr>
          <p:cNvPr id="124" name="Google Shape;124;p5"/>
          <p:cNvSpPr/>
          <p:nvPr/>
        </p:nvSpPr>
        <p:spPr>
          <a:xfrm rot="543904">
            <a:off x="-4011221" y="7410069"/>
            <a:ext cx="10103966" cy="8156656"/>
          </a:xfrm>
          <a:custGeom>
            <a:rect b="b" l="l" r="r" t="t"/>
            <a:pathLst>
              <a:path extrusionOk="0" h="8156656" w="10103966">
                <a:moveTo>
                  <a:pt x="0" y="0"/>
                </a:moveTo>
                <a:lnTo>
                  <a:pt x="10103966" y="0"/>
                </a:lnTo>
                <a:lnTo>
                  <a:pt x="10103966" y="8156656"/>
                </a:lnTo>
                <a:lnTo>
                  <a:pt x="0" y="81566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5"/>
          <p:cNvSpPr txBox="1"/>
          <p:nvPr/>
        </p:nvSpPr>
        <p:spPr>
          <a:xfrm>
            <a:off x="667550" y="1102525"/>
            <a:ext cx="90030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7000">
                <a:solidFill>
                  <a:srgbClr val="F8F8F8"/>
                </a:solidFill>
              </a:rPr>
              <a:t>Database </a:t>
            </a:r>
            <a:r>
              <a:rPr b="1" lang="en-IN" sz="7000">
                <a:solidFill>
                  <a:srgbClr val="F8F8F8"/>
                </a:solidFill>
              </a:rPr>
              <a:t>Functions:</a:t>
            </a:r>
            <a:endParaRPr b="1" sz="7000">
              <a:solidFill>
                <a:srgbClr val="F8F8F8"/>
              </a:solidFill>
              <a:latin typeface="Ultra"/>
              <a:ea typeface="Ultra"/>
              <a:cs typeface="Ultra"/>
              <a:sym typeface="Ultra"/>
            </a:endParaRPr>
          </a:p>
        </p:txBody>
      </p:sp>
      <p:sp>
        <p:nvSpPr>
          <p:cNvPr id="126" name="Google Shape;126;p5"/>
          <p:cNvSpPr/>
          <p:nvPr/>
        </p:nvSpPr>
        <p:spPr>
          <a:xfrm rot="2159446">
            <a:off x="13111917" y="-3449487"/>
            <a:ext cx="7814506" cy="6308438"/>
          </a:xfrm>
          <a:custGeom>
            <a:rect b="b" l="l" r="r" t="t"/>
            <a:pathLst>
              <a:path extrusionOk="0" h="6308438" w="7814506">
                <a:moveTo>
                  <a:pt x="0" y="0"/>
                </a:moveTo>
                <a:lnTo>
                  <a:pt x="7814506" y="0"/>
                </a:lnTo>
                <a:lnTo>
                  <a:pt x="7814506" y="6308437"/>
                </a:lnTo>
                <a:lnTo>
                  <a:pt x="0" y="630843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5"/>
          <p:cNvSpPr txBox="1"/>
          <p:nvPr/>
        </p:nvSpPr>
        <p:spPr>
          <a:xfrm>
            <a:off x="6621573" y="1102525"/>
            <a:ext cx="70851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sp>
        <p:nvSpPr>
          <p:cNvPr id="128" name="Google Shape;128;p5"/>
          <p:cNvSpPr txBox="1"/>
          <p:nvPr/>
        </p:nvSpPr>
        <p:spPr>
          <a:xfrm>
            <a:off x="667550" y="5696450"/>
            <a:ext cx="9159300" cy="3740100"/>
          </a:xfrm>
          <a:prstGeom prst="rect">
            <a:avLst/>
          </a:prstGeom>
          <a:noFill/>
          <a:ln>
            <a:noFill/>
          </a:ln>
        </p:spPr>
        <p:txBody>
          <a:bodyPr anchorCtr="0" anchor="t" bIns="50800" lIns="50800" spcFirstLastPara="1" rIns="50800" wrap="square" tIns="50800">
            <a:noAutofit/>
          </a:bodyPr>
          <a:lstStyle/>
          <a:p>
            <a:pPr indent="-482536" lvl="0" marL="914400" rtl="0" algn="l">
              <a:lnSpc>
                <a:spcPct val="140010"/>
              </a:lnSpc>
              <a:spcBef>
                <a:spcPts val="0"/>
              </a:spcBef>
              <a:spcAft>
                <a:spcPts val="0"/>
              </a:spcAft>
              <a:buClr>
                <a:srgbClr val="F8F8F8"/>
              </a:buClr>
              <a:buSzPts val="3999"/>
              <a:buChar char="●"/>
            </a:pPr>
            <a:r>
              <a:rPr b="1" lang="en-IN" sz="3999">
                <a:solidFill>
                  <a:srgbClr val="F8F8F8"/>
                </a:solidFill>
              </a:rPr>
              <a:t>Creation and Management:</a:t>
            </a:r>
            <a:endParaRPr b="1" sz="3999">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User Accounts</a:t>
            </a:r>
            <a:endParaRPr b="1" sz="30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Leagues</a:t>
            </a:r>
            <a:endParaRPr b="1" sz="30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Teams</a:t>
            </a:r>
            <a:endParaRPr b="1" sz="3000">
              <a:solidFill>
                <a:srgbClr val="F8F8F8"/>
              </a:solidFill>
            </a:endParaRPr>
          </a:p>
          <a:p>
            <a:pPr indent="-419100" lvl="1" marL="1371600" rtl="0" algn="l">
              <a:lnSpc>
                <a:spcPct val="140010"/>
              </a:lnSpc>
              <a:spcBef>
                <a:spcPts val="0"/>
              </a:spcBef>
              <a:spcAft>
                <a:spcPts val="0"/>
              </a:spcAft>
              <a:buClr>
                <a:srgbClr val="F8F8F8"/>
              </a:buClr>
              <a:buSzPts val="3000"/>
              <a:buChar char="○"/>
            </a:pPr>
            <a:r>
              <a:rPr b="1" lang="en-IN" sz="3000">
                <a:solidFill>
                  <a:srgbClr val="F8F8F8"/>
                </a:solidFill>
              </a:rPr>
              <a:t>Player Drafts</a:t>
            </a:r>
            <a:endParaRPr b="1" sz="3000">
              <a:solidFill>
                <a:srgbClr val="F8F8F8"/>
              </a:solidFill>
            </a:endParaRPr>
          </a:p>
        </p:txBody>
      </p:sp>
      <p:pic>
        <p:nvPicPr>
          <p:cNvPr id="129" name="Google Shape;129;p5"/>
          <p:cNvPicPr preferRelativeResize="0"/>
          <p:nvPr/>
        </p:nvPicPr>
        <p:blipFill>
          <a:blip r:embed="rId5">
            <a:alphaModFix/>
          </a:blip>
          <a:stretch>
            <a:fillRect/>
          </a:stretch>
        </p:blipFill>
        <p:spPr>
          <a:xfrm>
            <a:off x="9822950" y="578000"/>
            <a:ext cx="5769551" cy="4203676"/>
          </a:xfrm>
          <a:prstGeom prst="rect">
            <a:avLst/>
          </a:prstGeom>
          <a:noFill/>
          <a:ln cap="flat" cmpd="sng" w="28575">
            <a:solidFill>
              <a:srgbClr val="FF007E"/>
            </a:solidFill>
            <a:prstDash val="solid"/>
            <a:round/>
            <a:headEnd len="sm" w="sm" type="none"/>
            <a:tailEnd len="sm" w="sm" type="none"/>
          </a:ln>
        </p:spPr>
      </p:pic>
      <p:pic>
        <p:nvPicPr>
          <p:cNvPr id="130" name="Google Shape;130;p5"/>
          <p:cNvPicPr preferRelativeResize="0"/>
          <p:nvPr/>
        </p:nvPicPr>
        <p:blipFill>
          <a:blip r:embed="rId6">
            <a:alphaModFix/>
          </a:blip>
          <a:stretch>
            <a:fillRect/>
          </a:stretch>
        </p:blipFill>
        <p:spPr>
          <a:xfrm>
            <a:off x="8358175" y="5054062"/>
            <a:ext cx="9531600" cy="4808375"/>
          </a:xfrm>
          <a:prstGeom prst="rect">
            <a:avLst/>
          </a:prstGeom>
          <a:noFill/>
          <a:ln cap="flat" cmpd="sng" w="28575">
            <a:solidFill>
              <a:srgbClr val="FF007E"/>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p:nvPr/>
        </p:nvSpPr>
        <p:spPr>
          <a:xfrm>
            <a:off x="-90372" y="-128990"/>
            <a:ext cx="18516600" cy="1059561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7"/>
          <p:cNvSpPr/>
          <p:nvPr/>
        </p:nvSpPr>
        <p:spPr>
          <a:xfrm rot="1520771">
            <a:off x="-1673154" y="6805743"/>
            <a:ext cx="13149998" cy="4243973"/>
          </a:xfrm>
          <a:custGeom>
            <a:rect b="b" l="l" r="r" t="t"/>
            <a:pathLst>
              <a:path extrusionOk="0" h="2321135" w="6415196">
                <a:moveTo>
                  <a:pt x="0" y="0"/>
                </a:moveTo>
                <a:lnTo>
                  <a:pt x="6415197" y="0"/>
                </a:lnTo>
                <a:lnTo>
                  <a:pt x="6415197" y="2321135"/>
                </a:lnTo>
                <a:lnTo>
                  <a:pt x="0" y="23211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7"/>
          <p:cNvSpPr txBox="1"/>
          <p:nvPr/>
        </p:nvSpPr>
        <p:spPr>
          <a:xfrm>
            <a:off x="902075" y="909625"/>
            <a:ext cx="3947100" cy="846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Data Scale:</a:t>
            </a:r>
            <a:endParaRPr/>
          </a:p>
        </p:txBody>
      </p:sp>
      <p:sp>
        <p:nvSpPr>
          <p:cNvPr id="138" name="Google Shape;138;p7"/>
          <p:cNvSpPr/>
          <p:nvPr/>
        </p:nvSpPr>
        <p:spPr>
          <a:xfrm>
            <a:off x="10611550" y="2213650"/>
            <a:ext cx="3727500" cy="1744500"/>
          </a:xfrm>
          <a:prstGeom prst="roundRect">
            <a:avLst>
              <a:gd fmla="val 16667" name="adj"/>
            </a:avLst>
          </a:prstGeom>
          <a:solidFill>
            <a:srgbClr val="FF007E"/>
          </a:solidFill>
          <a:ln cap="flat" cmpd="sng" w="9525">
            <a:solidFill>
              <a:srgbClr val="FD1D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p7"/>
          <p:cNvSpPr txBox="1"/>
          <p:nvPr/>
        </p:nvSpPr>
        <p:spPr>
          <a:xfrm>
            <a:off x="9549925" y="5673375"/>
            <a:ext cx="4893000" cy="846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Data Sources:</a:t>
            </a:r>
            <a:endParaRPr/>
          </a:p>
        </p:txBody>
      </p:sp>
      <p:sp>
        <p:nvSpPr>
          <p:cNvPr id="140" name="Google Shape;140;p7"/>
          <p:cNvSpPr txBox="1"/>
          <p:nvPr/>
        </p:nvSpPr>
        <p:spPr>
          <a:xfrm>
            <a:off x="9549925" y="6717050"/>
            <a:ext cx="7897200" cy="2739900"/>
          </a:xfrm>
          <a:prstGeom prst="rect">
            <a:avLst/>
          </a:prstGeom>
          <a:noFill/>
          <a:ln>
            <a:noFill/>
          </a:ln>
        </p:spPr>
        <p:txBody>
          <a:bodyPr anchorCtr="0" anchor="t" bIns="0" lIns="0" spcFirstLastPara="1" rIns="0" wrap="square" tIns="0">
            <a:spAutoFit/>
          </a:bodyPr>
          <a:lstStyle/>
          <a:p>
            <a:pPr indent="-177800" lvl="0" marL="457200" marR="0" rtl="0" algn="l">
              <a:spcBef>
                <a:spcPts val="0"/>
              </a:spcBef>
              <a:spcAft>
                <a:spcPts val="0"/>
              </a:spcAft>
              <a:buClr>
                <a:srgbClr val="D1D5DB"/>
              </a:buClr>
              <a:buSzPts val="2800"/>
              <a:buFont typeface="Arial"/>
              <a:buChar char="•"/>
            </a:pPr>
            <a:r>
              <a:rPr b="0" i="0" lang="en-IN" sz="2800">
                <a:solidFill>
                  <a:srgbClr val="D1D5DB"/>
                </a:solidFill>
                <a:latin typeface="IBM Plex Sans"/>
                <a:ea typeface="IBM Plex Sans"/>
                <a:cs typeface="IBM Plex Sans"/>
                <a:sym typeface="IBM Plex Sans"/>
              </a:rPr>
              <a:t>Player and team statistics from the </a:t>
            </a:r>
            <a:r>
              <a:rPr b="0" i="0" lang="en-IN" sz="2800" u="sng" strike="noStrike">
                <a:solidFill>
                  <a:srgbClr val="D1D5DB"/>
                </a:solidFill>
                <a:latin typeface="IBM Plex Sans"/>
                <a:ea typeface="IBM Plex Sans"/>
                <a:cs typeface="IBM Plex Sans"/>
                <a:sym typeface="IBM Plex Sans"/>
                <a:hlinkClick r:id="rId5">
                  <a:extLst>
                    <a:ext uri="{A12FA001-AC4F-418D-AE19-62706E023703}">
                      <ahyp:hlinkClr val="tx"/>
                    </a:ext>
                  </a:extLst>
                </a:hlinkClick>
              </a:rPr>
              <a:t>fantasy.premierleague.com</a:t>
            </a:r>
            <a:r>
              <a:rPr b="0" i="0" lang="en-IN" sz="2800">
                <a:solidFill>
                  <a:srgbClr val="D1D5DB"/>
                </a:solidFill>
                <a:latin typeface="IBM Plex Sans"/>
                <a:ea typeface="IBM Plex Sans"/>
                <a:cs typeface="IBM Plex Sans"/>
                <a:sym typeface="IBM Plex Sans"/>
              </a:rPr>
              <a:t> website</a:t>
            </a:r>
            <a:endParaRPr b="0" i="0" sz="2800">
              <a:solidFill>
                <a:srgbClr val="D1D5DB"/>
              </a:solidFill>
              <a:latin typeface="IBM Plex Sans"/>
              <a:ea typeface="IBM Plex Sans"/>
              <a:cs typeface="IBM Plex Sans"/>
              <a:sym typeface="IBM Plex Sans"/>
            </a:endParaRPr>
          </a:p>
          <a:p>
            <a:pPr indent="-177800" lvl="0" marL="457200" marR="0" rtl="0" algn="l">
              <a:spcBef>
                <a:spcPts val="600"/>
              </a:spcBef>
              <a:spcAft>
                <a:spcPts val="0"/>
              </a:spcAft>
              <a:buClr>
                <a:srgbClr val="D1D5DB"/>
              </a:buClr>
              <a:buSzPts val="2800"/>
              <a:buFont typeface="Arial"/>
              <a:buChar char="•"/>
            </a:pPr>
            <a:r>
              <a:rPr b="0" i="0" lang="en-IN" sz="2800">
                <a:solidFill>
                  <a:srgbClr val="D1D5DB"/>
                </a:solidFill>
                <a:latin typeface="IBM Plex Sans"/>
                <a:ea typeface="IBM Plex Sans"/>
                <a:cs typeface="IBM Plex Sans"/>
                <a:sym typeface="IBM Plex Sans"/>
              </a:rPr>
              <a:t>User data </a:t>
            </a:r>
            <a:r>
              <a:rPr lang="en-IN" sz="2800">
                <a:solidFill>
                  <a:srgbClr val="D1D5DB"/>
                </a:solidFill>
                <a:latin typeface="IBM Plex Sans"/>
                <a:ea typeface="IBM Plex Sans"/>
                <a:cs typeface="IBM Plex Sans"/>
                <a:sym typeface="IBM Plex Sans"/>
              </a:rPr>
              <a:t>will be</a:t>
            </a:r>
            <a:r>
              <a:rPr b="0" i="0" lang="en-IN" sz="2800">
                <a:solidFill>
                  <a:srgbClr val="D1D5DB"/>
                </a:solidFill>
                <a:latin typeface="IBM Plex Sans"/>
                <a:ea typeface="IBM Plex Sans"/>
                <a:cs typeface="IBM Plex Sans"/>
                <a:sym typeface="IBM Plex Sans"/>
              </a:rPr>
              <a:t> generated</a:t>
            </a:r>
            <a:endParaRPr b="0" i="0" sz="2800">
              <a:solidFill>
                <a:srgbClr val="D1D5DB"/>
              </a:solidFill>
              <a:latin typeface="IBM Plex Sans"/>
              <a:ea typeface="IBM Plex Sans"/>
              <a:cs typeface="IBM Plex Sans"/>
              <a:sym typeface="IBM Plex Sans"/>
            </a:endParaRPr>
          </a:p>
          <a:p>
            <a:pPr indent="-177800" lvl="0" marL="457200" marR="0" rtl="0" algn="l">
              <a:spcBef>
                <a:spcPts val="600"/>
              </a:spcBef>
              <a:spcAft>
                <a:spcPts val="0"/>
              </a:spcAft>
              <a:buClr>
                <a:srgbClr val="D1D5DB"/>
              </a:buClr>
              <a:buSzPts val="2800"/>
              <a:buFont typeface="Arial"/>
              <a:buChar char="•"/>
            </a:pPr>
            <a:r>
              <a:rPr lang="en-IN" sz="2800">
                <a:solidFill>
                  <a:srgbClr val="D1D5DB"/>
                </a:solidFill>
                <a:latin typeface="IBM Plex Sans"/>
                <a:ea typeface="IBM Plex Sans"/>
                <a:cs typeface="IBM Plex Sans"/>
                <a:sym typeface="IBM Plex Sans"/>
              </a:rPr>
              <a:t>Statistics would normally be updated automatically</a:t>
            </a:r>
            <a:r>
              <a:rPr b="0" i="0" lang="en-IN" sz="2800">
                <a:solidFill>
                  <a:srgbClr val="D1D5DB"/>
                </a:solidFill>
                <a:latin typeface="IBM Plex Sans"/>
                <a:ea typeface="IBM Plex Sans"/>
                <a:cs typeface="IBM Plex Sans"/>
                <a:sym typeface="IBM Plex Sans"/>
              </a:rPr>
              <a:t> (b</a:t>
            </a:r>
            <a:r>
              <a:rPr lang="en-IN" sz="2800">
                <a:solidFill>
                  <a:srgbClr val="D1D5DB"/>
                </a:solidFill>
                <a:latin typeface="IBM Plex Sans"/>
                <a:ea typeface="IBM Plex Sans"/>
                <a:cs typeface="IBM Plex Sans"/>
                <a:sym typeface="IBM Plex Sans"/>
              </a:rPr>
              <a:t>ut this is </a:t>
            </a:r>
            <a:r>
              <a:rPr b="0" i="0" lang="en-IN" sz="2800">
                <a:solidFill>
                  <a:srgbClr val="D1D5DB"/>
                </a:solidFill>
                <a:latin typeface="IBM Plex Sans"/>
                <a:ea typeface="IBM Plex Sans"/>
                <a:cs typeface="IBM Plex Sans"/>
                <a:sym typeface="IBM Plex Sans"/>
              </a:rPr>
              <a:t>out of </a:t>
            </a:r>
            <a:r>
              <a:rPr lang="en-IN" sz="2800">
                <a:solidFill>
                  <a:srgbClr val="D1D5DB"/>
                </a:solidFill>
                <a:latin typeface="IBM Plex Sans"/>
                <a:ea typeface="IBM Plex Sans"/>
                <a:cs typeface="IBM Plex Sans"/>
                <a:sym typeface="IBM Plex Sans"/>
              </a:rPr>
              <a:t>our project’s</a:t>
            </a:r>
            <a:r>
              <a:rPr b="0" i="0" lang="en-IN" sz="2800">
                <a:solidFill>
                  <a:srgbClr val="D1D5DB"/>
                </a:solidFill>
                <a:latin typeface="IBM Plex Sans"/>
                <a:ea typeface="IBM Plex Sans"/>
                <a:cs typeface="IBM Plex Sans"/>
                <a:sym typeface="IBM Plex Sans"/>
              </a:rPr>
              <a:t> scope)</a:t>
            </a:r>
            <a:endParaRPr/>
          </a:p>
        </p:txBody>
      </p:sp>
      <p:sp>
        <p:nvSpPr>
          <p:cNvPr id="141" name="Google Shape;141;p7"/>
          <p:cNvSpPr txBox="1"/>
          <p:nvPr/>
        </p:nvSpPr>
        <p:spPr>
          <a:xfrm>
            <a:off x="902024" y="1823475"/>
            <a:ext cx="8478900" cy="2816700"/>
          </a:xfrm>
          <a:prstGeom prst="rect">
            <a:avLst/>
          </a:prstGeom>
          <a:noFill/>
          <a:ln>
            <a:noFill/>
          </a:ln>
        </p:spPr>
        <p:txBody>
          <a:bodyPr anchorCtr="0" anchor="t" bIns="0" lIns="0" spcFirstLastPara="1" rIns="0" wrap="square" tIns="0">
            <a:spAutoFit/>
          </a:bodyPr>
          <a:lstStyle/>
          <a:p>
            <a:pPr indent="-177800" lvl="0" marL="457200" marR="0" rtl="0" algn="l">
              <a:spcBef>
                <a:spcPts val="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 Players</a:t>
            </a:r>
            <a:r>
              <a:rPr b="0" i="0" lang="en-IN" sz="2800">
                <a:solidFill>
                  <a:srgbClr val="D1D5DB"/>
                </a:solidFill>
                <a:latin typeface="IBM Plex Sans"/>
                <a:ea typeface="IBM Plex Sans"/>
                <a:cs typeface="IBM Plex Sans"/>
                <a:sym typeface="IBM Plex Sans"/>
              </a:rPr>
              <a:t>: Hundreds of players and their statistics</a:t>
            </a:r>
            <a:endParaRPr/>
          </a:p>
          <a:p>
            <a:pPr indent="-177800" lvl="0" marL="457200" marR="0" rtl="0" algn="l">
              <a:spcBef>
                <a:spcPts val="60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 Teams</a:t>
            </a:r>
            <a:r>
              <a:rPr b="0" i="0" lang="en-IN" sz="2800">
                <a:solidFill>
                  <a:srgbClr val="D1D5DB"/>
                </a:solidFill>
                <a:latin typeface="IBM Plex Sans"/>
                <a:ea typeface="IBM Plex Sans"/>
                <a:cs typeface="IBM Plex Sans"/>
                <a:sym typeface="IBM Plex Sans"/>
              </a:rPr>
              <a:t>: 20 teams </a:t>
            </a:r>
            <a:r>
              <a:rPr lang="en-IN" sz="2800">
                <a:solidFill>
                  <a:srgbClr val="D1D5DB"/>
                </a:solidFill>
                <a:latin typeface="IBM Plex Sans"/>
                <a:ea typeface="IBM Plex Sans"/>
                <a:cs typeface="IBM Plex Sans"/>
                <a:sym typeface="IBM Plex Sans"/>
              </a:rPr>
              <a:t>and </a:t>
            </a:r>
            <a:r>
              <a:rPr b="0" i="0" lang="en-IN" sz="2800">
                <a:solidFill>
                  <a:srgbClr val="D1D5DB"/>
                </a:solidFill>
                <a:latin typeface="IBM Plex Sans"/>
                <a:ea typeface="IBM Plex Sans"/>
                <a:cs typeface="IBM Plex Sans"/>
                <a:sym typeface="IBM Plex Sans"/>
              </a:rPr>
              <a:t>their statistics</a:t>
            </a:r>
            <a:endParaRPr/>
          </a:p>
          <a:p>
            <a:pPr indent="-177800" lvl="0" marL="457200" marR="0" rtl="0" algn="l">
              <a:spcBef>
                <a:spcPts val="60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 Fixtures</a:t>
            </a:r>
            <a:r>
              <a:rPr b="0" i="0" lang="en-IN" sz="2800">
                <a:solidFill>
                  <a:srgbClr val="D1D5DB"/>
                </a:solidFill>
                <a:latin typeface="IBM Plex Sans"/>
                <a:ea typeface="IBM Plex Sans"/>
                <a:cs typeface="IBM Plex Sans"/>
                <a:sym typeface="IBM Plex Sans"/>
              </a:rPr>
              <a:t>: Multiple fixtures per team, per season (each fixture links two teams)</a:t>
            </a:r>
            <a:endParaRPr/>
          </a:p>
          <a:p>
            <a:pPr indent="-177800" lvl="0" marL="457200" marR="0" rtl="0" algn="l">
              <a:spcBef>
                <a:spcPts val="60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 User Data</a:t>
            </a:r>
            <a:r>
              <a:rPr b="0" i="0" lang="en-IN" sz="2800">
                <a:solidFill>
                  <a:srgbClr val="D1D5DB"/>
                </a:solidFill>
                <a:latin typeface="IBM Plex Sans"/>
                <a:ea typeface="IBM Plex Sans"/>
                <a:cs typeface="IBM Plex Sans"/>
                <a:sym typeface="IBM Plex Sans"/>
              </a:rPr>
              <a:t>: User accounts, leagues, teams, and player selections</a:t>
            </a:r>
            <a:endParaRPr/>
          </a:p>
        </p:txBody>
      </p:sp>
      <p:sp>
        <p:nvSpPr>
          <p:cNvPr id="142" name="Google Shape;142;p7"/>
          <p:cNvSpPr txBox="1"/>
          <p:nvPr/>
        </p:nvSpPr>
        <p:spPr>
          <a:xfrm>
            <a:off x="10591300" y="2320554"/>
            <a:ext cx="3768000" cy="1539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1" lang="en-IN" sz="3000">
                <a:solidFill>
                  <a:srgbClr val="F8F8F8"/>
                </a:solidFill>
              </a:rPr>
              <a:t>Approximate </a:t>
            </a:r>
            <a:r>
              <a:rPr b="1" lang="en-IN" sz="3000">
                <a:solidFill>
                  <a:srgbClr val="F8F8F8"/>
                </a:solidFill>
              </a:rPr>
              <a:t>Database Size:</a:t>
            </a:r>
            <a:endParaRPr b="1" sz="5500">
              <a:solidFill>
                <a:srgbClr val="F8F8F8"/>
              </a:solidFill>
              <a:latin typeface="Ultra"/>
              <a:ea typeface="Ultra"/>
              <a:cs typeface="Ultra"/>
              <a:sym typeface="Ultra"/>
            </a:endParaRPr>
          </a:p>
          <a:p>
            <a:pPr indent="0" lvl="0" marL="0" marR="0" rtl="0" algn="ctr">
              <a:lnSpc>
                <a:spcPct val="120000"/>
              </a:lnSpc>
              <a:spcBef>
                <a:spcPts val="0"/>
              </a:spcBef>
              <a:spcAft>
                <a:spcPts val="0"/>
              </a:spcAft>
              <a:buNone/>
            </a:pPr>
            <a:r>
              <a:rPr lang="en-IN" sz="2800">
                <a:solidFill>
                  <a:srgbClr val="F8F8F8"/>
                </a:solidFill>
                <a:latin typeface="IBM Plex Sans"/>
                <a:ea typeface="IBM Plex Sans"/>
                <a:cs typeface="IBM Plex Sans"/>
                <a:sym typeface="IBM Plex Sans"/>
              </a:rPr>
              <a:t>Less than 5</a:t>
            </a:r>
            <a:r>
              <a:rPr lang="en-IN" sz="2800">
                <a:solidFill>
                  <a:srgbClr val="F8F8F8"/>
                </a:solidFill>
                <a:latin typeface="IBM Plex Sans"/>
                <a:ea typeface="IBM Plex Sans"/>
                <a:cs typeface="IBM Plex Sans"/>
                <a:sym typeface="IBM Plex Sans"/>
              </a:rPr>
              <a:t>MB</a:t>
            </a:r>
            <a:endParaRPr sz="2800"/>
          </a:p>
        </p:txBody>
      </p:sp>
      <p:sp>
        <p:nvSpPr>
          <p:cNvPr id="143" name="Google Shape;143;p7"/>
          <p:cNvSpPr/>
          <p:nvPr/>
        </p:nvSpPr>
        <p:spPr>
          <a:xfrm flipH="1" rot="3244831">
            <a:off x="10283639" y="1381199"/>
            <a:ext cx="13149753" cy="4242446"/>
          </a:xfrm>
          <a:custGeom>
            <a:rect b="b" l="l" r="r" t="t"/>
            <a:pathLst>
              <a:path extrusionOk="0" h="2321135" w="6415196">
                <a:moveTo>
                  <a:pt x="0" y="0"/>
                </a:moveTo>
                <a:lnTo>
                  <a:pt x="6415197" y="0"/>
                </a:lnTo>
                <a:lnTo>
                  <a:pt x="6415197" y="2321135"/>
                </a:lnTo>
                <a:lnTo>
                  <a:pt x="0" y="23211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p:nvPr/>
        </p:nvSpPr>
        <p:spPr>
          <a:xfrm>
            <a:off x="0" y="0"/>
            <a:ext cx="18333720" cy="10544175"/>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t>
            </a:r>
            <a:endParaRPr/>
          </a:p>
        </p:txBody>
      </p:sp>
      <p:sp>
        <p:nvSpPr>
          <p:cNvPr id="149" name="Google Shape;149;p8"/>
          <p:cNvSpPr/>
          <p:nvPr/>
        </p:nvSpPr>
        <p:spPr>
          <a:xfrm rot="-2077061">
            <a:off x="-3734375" y="265776"/>
            <a:ext cx="13257589" cy="4243967"/>
          </a:xfrm>
          <a:custGeom>
            <a:rect b="b" l="l" r="r" t="t"/>
            <a:pathLst>
              <a:path extrusionOk="0" h="2321135" w="6415196">
                <a:moveTo>
                  <a:pt x="0" y="0"/>
                </a:moveTo>
                <a:lnTo>
                  <a:pt x="6415197" y="0"/>
                </a:lnTo>
                <a:lnTo>
                  <a:pt x="6415197" y="2321135"/>
                </a:lnTo>
                <a:lnTo>
                  <a:pt x="0" y="23211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8"/>
          <p:cNvSpPr/>
          <p:nvPr/>
        </p:nvSpPr>
        <p:spPr>
          <a:xfrm rot="-2011822">
            <a:off x="9748326" y="7126987"/>
            <a:ext cx="10293462" cy="3800371"/>
          </a:xfrm>
          <a:custGeom>
            <a:rect b="b" l="l" r="r" t="t"/>
            <a:pathLst>
              <a:path extrusionOk="0" h="2360711" w="2924304">
                <a:moveTo>
                  <a:pt x="0" y="0"/>
                </a:moveTo>
                <a:lnTo>
                  <a:pt x="2924304" y="0"/>
                </a:lnTo>
                <a:lnTo>
                  <a:pt x="2924304" y="2360711"/>
                </a:lnTo>
                <a:lnTo>
                  <a:pt x="0" y="23607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1" name="Google Shape;151;p8"/>
          <p:cNvGrpSpPr/>
          <p:nvPr/>
        </p:nvGrpSpPr>
        <p:grpSpPr>
          <a:xfrm>
            <a:off x="3917893" y="3160308"/>
            <a:ext cx="10618836" cy="3966103"/>
            <a:chOff x="-6031205" y="3468586"/>
            <a:chExt cx="9597600" cy="6407511"/>
          </a:xfrm>
        </p:grpSpPr>
        <p:sp>
          <p:nvSpPr>
            <p:cNvPr id="152" name="Google Shape;152;p8"/>
            <p:cNvSpPr txBox="1"/>
            <p:nvPr/>
          </p:nvSpPr>
          <p:spPr>
            <a:xfrm>
              <a:off x="-6031205" y="3468586"/>
              <a:ext cx="9597600" cy="136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Front-End Design:</a:t>
              </a:r>
              <a:endParaRPr/>
            </a:p>
          </p:txBody>
        </p:sp>
        <p:sp>
          <p:nvSpPr>
            <p:cNvPr id="153" name="Google Shape;153;p8"/>
            <p:cNvSpPr txBox="1"/>
            <p:nvPr/>
          </p:nvSpPr>
          <p:spPr>
            <a:xfrm>
              <a:off x="-6031205" y="5698597"/>
              <a:ext cx="9597600" cy="4177500"/>
            </a:xfrm>
            <a:prstGeom prst="rect">
              <a:avLst/>
            </a:prstGeom>
            <a:noFill/>
            <a:ln>
              <a:noFill/>
            </a:ln>
          </p:spPr>
          <p:txBody>
            <a:bodyPr anchorCtr="0" anchor="t" bIns="0" lIns="0" spcFirstLastPara="1" rIns="0" wrap="square" tIns="0">
              <a:spAutoFit/>
            </a:bodyPr>
            <a:lstStyle/>
            <a:p>
              <a:pPr indent="-177800" lvl="0" marL="457200" marR="0" rtl="0" algn="l">
                <a:spcBef>
                  <a:spcPts val="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User-Friendly Website or Application</a:t>
              </a:r>
              <a:r>
                <a:rPr b="0" i="0" lang="en-IN" sz="2800">
                  <a:solidFill>
                    <a:srgbClr val="D1D5DB"/>
                  </a:solidFill>
                  <a:latin typeface="IBM Plex Sans"/>
                  <a:ea typeface="IBM Plex Sans"/>
                  <a:cs typeface="IBM Plex Sans"/>
                  <a:sym typeface="IBM Plex Sans"/>
                </a:rPr>
                <a:t>: A user-friendly interface for account creation, league/team management, and player transfers</a:t>
              </a:r>
              <a:endParaRPr/>
            </a:p>
            <a:p>
              <a:pPr indent="0" lvl="0" marL="457200" marR="0" rtl="0" algn="l">
                <a:spcBef>
                  <a:spcPts val="0"/>
                </a:spcBef>
                <a:spcAft>
                  <a:spcPts val="0"/>
                </a:spcAft>
                <a:buClr>
                  <a:schemeClr val="dk1"/>
                </a:buClr>
                <a:buSzPts val="2800"/>
                <a:buFont typeface="Arial"/>
                <a:buNone/>
              </a:pPr>
              <a:r>
                <a:t/>
              </a:r>
              <a:endParaRPr b="0" i="0" sz="2800">
                <a:solidFill>
                  <a:srgbClr val="D1D5DB"/>
                </a:solidFill>
                <a:latin typeface="IBM Plex Sans"/>
                <a:ea typeface="IBM Plex Sans"/>
                <a:cs typeface="IBM Plex Sans"/>
                <a:sym typeface="IBM Plex Sans"/>
              </a:endParaRPr>
            </a:p>
            <a:p>
              <a:pPr indent="-177800" lvl="0" marL="457200" marR="0" rtl="0" algn="l">
                <a:spcBef>
                  <a:spcPts val="0"/>
                </a:spcBef>
                <a:spcAft>
                  <a:spcPts val="0"/>
                </a:spcAft>
                <a:buClr>
                  <a:srgbClr val="D1D5DB"/>
                </a:buClr>
                <a:buSzPts val="2800"/>
                <a:buFont typeface="Arial"/>
                <a:buChar char="•"/>
              </a:pPr>
              <a:r>
                <a:rPr b="1" i="0" lang="en-IN" sz="2800">
                  <a:solidFill>
                    <a:srgbClr val="D1D5DB"/>
                  </a:solidFill>
                  <a:latin typeface="IBM Plex Sans"/>
                  <a:ea typeface="IBM Plex Sans"/>
                  <a:cs typeface="IBM Plex Sans"/>
                  <a:sym typeface="IBM Plex Sans"/>
                </a:rPr>
                <a:t>Search Functionality</a:t>
              </a:r>
              <a:r>
                <a:rPr b="0" i="0" lang="en-IN" sz="2800">
                  <a:solidFill>
                    <a:srgbClr val="D1D5DB"/>
                  </a:solidFill>
                  <a:latin typeface="IBM Plex Sans"/>
                  <a:ea typeface="IBM Plex Sans"/>
                  <a:cs typeface="IBM Plex Sans"/>
                  <a:sym typeface="IBM Plex Sans"/>
                </a:rPr>
                <a:t>: Users can search player and team statistics and access fixture information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p:nvPr/>
        </p:nvSpPr>
        <p:spPr>
          <a:xfrm>
            <a:off x="0" y="-159745"/>
            <a:ext cx="18530772" cy="10606489"/>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9"/>
          <p:cNvSpPr txBox="1"/>
          <p:nvPr/>
        </p:nvSpPr>
        <p:spPr>
          <a:xfrm>
            <a:off x="1435429" y="747900"/>
            <a:ext cx="3610200" cy="846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Schedule:</a:t>
            </a:r>
            <a:endParaRPr/>
          </a:p>
        </p:txBody>
      </p:sp>
      <p:pic>
        <p:nvPicPr>
          <p:cNvPr id="160" name="Google Shape;160;p9"/>
          <p:cNvPicPr preferRelativeResize="0"/>
          <p:nvPr/>
        </p:nvPicPr>
        <p:blipFill rotWithShape="1">
          <a:blip r:embed="rId4">
            <a:alphaModFix/>
          </a:blip>
          <a:srcRect b="0" l="0" r="0" t="0"/>
          <a:stretch/>
        </p:blipFill>
        <p:spPr>
          <a:xfrm rot="2758843">
            <a:off x="-3053113" y="5248528"/>
            <a:ext cx="12645715" cy="8864352"/>
          </a:xfrm>
          <a:prstGeom prst="rect">
            <a:avLst/>
          </a:prstGeom>
          <a:noFill/>
          <a:ln>
            <a:noFill/>
          </a:ln>
        </p:spPr>
      </p:pic>
      <p:grpSp>
        <p:nvGrpSpPr>
          <p:cNvPr id="161" name="Google Shape;161;p9"/>
          <p:cNvGrpSpPr/>
          <p:nvPr/>
        </p:nvGrpSpPr>
        <p:grpSpPr>
          <a:xfrm>
            <a:off x="9091225" y="2192107"/>
            <a:ext cx="9209794" cy="5435616"/>
            <a:chOff x="121830" y="128058"/>
            <a:chExt cx="6462560" cy="8781286"/>
          </a:xfrm>
        </p:grpSpPr>
        <p:sp>
          <p:nvSpPr>
            <p:cNvPr id="162" name="Google Shape;162;p9"/>
            <p:cNvSpPr txBox="1"/>
            <p:nvPr/>
          </p:nvSpPr>
          <p:spPr>
            <a:xfrm>
              <a:off x="161090" y="128058"/>
              <a:ext cx="6423300" cy="119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4800">
                  <a:solidFill>
                    <a:srgbClr val="F8F8F8"/>
                  </a:solidFill>
                </a:rPr>
                <a:t>Data Management:</a:t>
              </a:r>
              <a:endParaRPr b="1" sz="4800"/>
            </a:p>
          </p:txBody>
        </p:sp>
        <p:sp>
          <p:nvSpPr>
            <p:cNvPr id="163" name="Google Shape;163;p9"/>
            <p:cNvSpPr txBox="1"/>
            <p:nvPr/>
          </p:nvSpPr>
          <p:spPr>
            <a:xfrm>
              <a:off x="121830" y="1598644"/>
              <a:ext cx="6423300" cy="7310700"/>
            </a:xfrm>
            <a:prstGeom prst="rect">
              <a:avLst/>
            </a:prstGeom>
            <a:noFill/>
            <a:ln>
              <a:noFill/>
            </a:ln>
          </p:spPr>
          <p:txBody>
            <a:bodyPr anchorCtr="0" anchor="t" bIns="0" lIns="0" spcFirstLastPara="1" rIns="0" wrap="square" tIns="0">
              <a:spAutoFit/>
            </a:bodyPr>
            <a:lstStyle/>
            <a:p>
              <a:pPr indent="-152400" lvl="0" marL="457200" marR="0" rtl="0" algn="l">
                <a:spcBef>
                  <a:spcPts val="0"/>
                </a:spcBef>
                <a:spcAft>
                  <a:spcPts val="0"/>
                </a:spcAft>
                <a:buClr>
                  <a:srgbClr val="D1D5DB"/>
                </a:buClr>
                <a:buSzPts val="2400"/>
                <a:buFont typeface="Arial"/>
                <a:buChar char="•"/>
              </a:pPr>
              <a:r>
                <a:rPr b="1" lang="en-IN" sz="3000">
                  <a:solidFill>
                    <a:srgbClr val="D1D5DB"/>
                  </a:solidFill>
                  <a:latin typeface="IBM Plex Sans"/>
                  <a:ea typeface="IBM Plex Sans"/>
                  <a:cs typeface="IBM Plex Sans"/>
                  <a:sym typeface="IBM Plex Sans"/>
                </a:rPr>
                <a:t>Determine Relevant Data </a:t>
              </a:r>
              <a:endParaRPr b="1" sz="3000">
                <a:solidFill>
                  <a:srgbClr val="D1D5DB"/>
                </a:solidFill>
                <a:latin typeface="IBM Plex Sans"/>
                <a:ea typeface="IBM Plex Sans"/>
                <a:cs typeface="IBM Plex Sans"/>
                <a:sym typeface="IBM Plex Sans"/>
              </a:endParaRPr>
            </a:p>
            <a:p>
              <a:pPr indent="-381000" lvl="1" marL="1371600" marR="0" rtl="0" algn="l">
                <a:spcBef>
                  <a:spcPts val="0"/>
                </a:spcBef>
                <a:spcAft>
                  <a:spcPts val="0"/>
                </a:spcAft>
                <a:buClr>
                  <a:srgbClr val="D1D5DB"/>
                </a:buClr>
                <a:buSzPts val="2400"/>
                <a:buFont typeface="Arial"/>
                <a:buChar char="○"/>
              </a:pPr>
              <a:r>
                <a:rPr b="0" i="0" lang="en-IN" sz="2400">
                  <a:solidFill>
                    <a:srgbClr val="D1D5DB"/>
                  </a:solidFill>
                  <a:latin typeface="IBM Plex Sans"/>
                  <a:ea typeface="IBM Plex Sans"/>
                  <a:cs typeface="IBM Plex Sans"/>
                  <a:sym typeface="IBM Plex Sans"/>
                </a:rPr>
                <a:t>Decide what data to collect from the FPL website</a:t>
              </a:r>
              <a:endParaRPr/>
            </a:p>
            <a:p>
              <a:pPr indent="-152400" lvl="0" marL="457200" marR="0" rtl="0" algn="l">
                <a:spcBef>
                  <a:spcPts val="600"/>
                </a:spcBef>
                <a:spcAft>
                  <a:spcPts val="0"/>
                </a:spcAft>
                <a:buClr>
                  <a:srgbClr val="D1D5DB"/>
                </a:buClr>
                <a:buSzPts val="2400"/>
                <a:buFont typeface="Arial"/>
                <a:buChar char="•"/>
              </a:pPr>
              <a:r>
                <a:rPr b="1" lang="en-IN" sz="3000">
                  <a:solidFill>
                    <a:srgbClr val="D1D5DB"/>
                  </a:solidFill>
                  <a:latin typeface="IBM Plex Sans"/>
                  <a:ea typeface="IBM Plex Sans"/>
                  <a:cs typeface="IBM Plex Sans"/>
                  <a:sym typeface="IBM Plex Sans"/>
                </a:rPr>
                <a:t>Create Data Retrieval Scripts</a:t>
              </a:r>
              <a:endParaRPr b="1" sz="3000">
                <a:solidFill>
                  <a:srgbClr val="D1D5DB"/>
                </a:solidFill>
                <a:latin typeface="IBM Plex Sans"/>
                <a:ea typeface="IBM Plex Sans"/>
                <a:cs typeface="IBM Plex Sans"/>
                <a:sym typeface="IBM Plex Sans"/>
              </a:endParaRPr>
            </a:p>
            <a:p>
              <a:pPr indent="-381000" lvl="1" marL="1371600" marR="0" rtl="0" algn="l">
                <a:spcBef>
                  <a:spcPts val="600"/>
                </a:spcBef>
                <a:spcAft>
                  <a:spcPts val="0"/>
                </a:spcAft>
                <a:buClr>
                  <a:srgbClr val="D1D5DB"/>
                </a:buClr>
                <a:buSzPts val="2400"/>
                <a:buFont typeface="Arial"/>
                <a:buChar char="○"/>
              </a:pPr>
              <a:r>
                <a:rPr b="0" i="0" lang="en-IN" sz="2400">
                  <a:solidFill>
                    <a:srgbClr val="D1D5DB"/>
                  </a:solidFill>
                  <a:latin typeface="IBM Plex Sans"/>
                  <a:ea typeface="IBM Plex Sans"/>
                  <a:cs typeface="IBM Plex Sans"/>
                  <a:sym typeface="IBM Plex Sans"/>
                </a:rPr>
                <a:t>Develop scripts to fetch player, team, and fixture data</a:t>
              </a:r>
              <a:endParaRPr/>
            </a:p>
            <a:p>
              <a:pPr indent="-152400" lvl="0" marL="457200" marR="0" rtl="0" algn="l">
                <a:spcBef>
                  <a:spcPts val="600"/>
                </a:spcBef>
                <a:spcAft>
                  <a:spcPts val="0"/>
                </a:spcAft>
                <a:buClr>
                  <a:srgbClr val="D1D5DB"/>
                </a:buClr>
                <a:buSzPts val="2400"/>
                <a:buFont typeface="Arial"/>
                <a:buChar char="•"/>
              </a:pPr>
              <a:r>
                <a:rPr b="1" lang="en-IN" sz="3000">
                  <a:solidFill>
                    <a:srgbClr val="D1D5DB"/>
                  </a:solidFill>
                  <a:latin typeface="IBM Plex Sans"/>
                  <a:ea typeface="IBM Plex Sans"/>
                  <a:cs typeface="IBM Plex Sans"/>
                  <a:sym typeface="IBM Plex Sans"/>
                </a:rPr>
                <a:t>Generate User Data</a:t>
              </a:r>
              <a:endParaRPr b="1" sz="3000">
                <a:solidFill>
                  <a:srgbClr val="D1D5DB"/>
                </a:solidFill>
                <a:latin typeface="IBM Plex Sans"/>
                <a:ea typeface="IBM Plex Sans"/>
                <a:cs typeface="IBM Plex Sans"/>
                <a:sym typeface="IBM Plex Sans"/>
              </a:endParaRPr>
            </a:p>
            <a:p>
              <a:pPr indent="-381000" lvl="1" marL="1371600" marR="0" rtl="0" algn="l">
                <a:spcBef>
                  <a:spcPts val="600"/>
                </a:spcBef>
                <a:spcAft>
                  <a:spcPts val="0"/>
                </a:spcAft>
                <a:buClr>
                  <a:srgbClr val="D1D5DB"/>
                </a:buClr>
                <a:buSzPts val="2400"/>
                <a:buFont typeface="Arial"/>
                <a:buChar char="○"/>
              </a:pPr>
              <a:r>
                <a:rPr b="0" i="0" lang="en-IN" sz="2400">
                  <a:solidFill>
                    <a:srgbClr val="D1D5DB"/>
                  </a:solidFill>
                  <a:latin typeface="IBM Plex Sans"/>
                  <a:ea typeface="IBM Plex Sans"/>
                  <a:cs typeface="IBM Plex Sans"/>
                  <a:sym typeface="IBM Plex Sans"/>
                </a:rPr>
                <a:t>Create a script to generate user accounts, leagues, and teams</a:t>
              </a:r>
              <a:endParaRPr/>
            </a:p>
            <a:p>
              <a:pPr indent="-152400" lvl="0" marL="457200" marR="0" rtl="0" algn="l">
                <a:spcBef>
                  <a:spcPts val="600"/>
                </a:spcBef>
                <a:spcAft>
                  <a:spcPts val="0"/>
                </a:spcAft>
                <a:buClr>
                  <a:srgbClr val="D1D5DB"/>
                </a:buClr>
                <a:buSzPts val="2400"/>
                <a:buFont typeface="Arial"/>
                <a:buChar char="•"/>
              </a:pPr>
              <a:r>
                <a:rPr b="1" lang="en-IN" sz="3000">
                  <a:solidFill>
                    <a:srgbClr val="D1D5DB"/>
                  </a:solidFill>
                  <a:latin typeface="IBM Plex Sans"/>
                  <a:ea typeface="IBM Plex Sans"/>
                  <a:cs typeface="IBM Plex Sans"/>
                  <a:sym typeface="IBM Plex Sans"/>
                </a:rPr>
                <a:t>Input Data to Database</a:t>
              </a:r>
              <a:endParaRPr b="1" sz="3000">
                <a:solidFill>
                  <a:srgbClr val="D1D5DB"/>
                </a:solidFill>
                <a:latin typeface="IBM Plex Sans"/>
                <a:ea typeface="IBM Plex Sans"/>
                <a:cs typeface="IBM Plex Sans"/>
                <a:sym typeface="IBM Plex Sans"/>
              </a:endParaRPr>
            </a:p>
            <a:p>
              <a:pPr indent="-381000" lvl="1" marL="1371600" marR="0" rtl="0" algn="l">
                <a:spcBef>
                  <a:spcPts val="600"/>
                </a:spcBef>
                <a:spcAft>
                  <a:spcPts val="0"/>
                </a:spcAft>
                <a:buClr>
                  <a:srgbClr val="D1D5DB"/>
                </a:buClr>
                <a:buSzPts val="2400"/>
                <a:buFont typeface="Arial"/>
                <a:buChar char="○"/>
              </a:pPr>
              <a:r>
                <a:rPr b="0" i="0" lang="en-IN" sz="2400">
                  <a:solidFill>
                    <a:srgbClr val="D1D5DB"/>
                  </a:solidFill>
                  <a:latin typeface="IBM Plex Sans"/>
                  <a:ea typeface="IBM Plex Sans"/>
                  <a:cs typeface="IBM Plex Sans"/>
                  <a:sym typeface="IBM Plex Sans"/>
                </a:rPr>
                <a:t>Automate the process of populating the database with collected/generated data</a:t>
              </a:r>
              <a:endParaRPr/>
            </a:p>
          </p:txBody>
        </p:sp>
      </p:grpSp>
      <p:grpSp>
        <p:nvGrpSpPr>
          <p:cNvPr id="164" name="Google Shape;164;p9"/>
          <p:cNvGrpSpPr/>
          <p:nvPr/>
        </p:nvGrpSpPr>
        <p:grpSpPr>
          <a:xfrm>
            <a:off x="1435421" y="2197194"/>
            <a:ext cx="7146927" cy="4150658"/>
            <a:chOff x="-5325578" y="-5303160"/>
            <a:chExt cx="6437513" cy="5566124"/>
          </a:xfrm>
        </p:grpSpPr>
        <p:sp>
          <p:nvSpPr>
            <p:cNvPr id="165" name="Google Shape;165;p9"/>
            <p:cNvSpPr txBox="1"/>
            <p:nvPr/>
          </p:nvSpPr>
          <p:spPr>
            <a:xfrm>
              <a:off x="-5325578" y="-5303160"/>
              <a:ext cx="6423300" cy="9909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IN" sz="4800">
                  <a:solidFill>
                    <a:srgbClr val="F8F8F8"/>
                  </a:solidFill>
                </a:rPr>
                <a:t>Visualize Schema:</a:t>
              </a:r>
              <a:r>
                <a:rPr b="1" lang="en-IN" sz="4800">
                  <a:solidFill>
                    <a:srgbClr val="F8F8F8"/>
                  </a:solidFill>
                  <a:latin typeface="Ultra"/>
                  <a:ea typeface="Ultra"/>
                  <a:cs typeface="Ultra"/>
                  <a:sym typeface="Ultra"/>
                </a:rPr>
                <a:t> </a:t>
              </a:r>
              <a:endParaRPr b="1" sz="4800"/>
            </a:p>
          </p:txBody>
        </p:sp>
        <p:sp>
          <p:nvSpPr>
            <p:cNvPr id="166" name="Google Shape;166;p9"/>
            <p:cNvSpPr txBox="1"/>
            <p:nvPr/>
          </p:nvSpPr>
          <p:spPr>
            <a:xfrm>
              <a:off x="-5311365" y="-4195636"/>
              <a:ext cx="6423300" cy="4458600"/>
            </a:xfrm>
            <a:prstGeom prst="rect">
              <a:avLst/>
            </a:prstGeom>
            <a:noFill/>
            <a:ln>
              <a:noFill/>
            </a:ln>
          </p:spPr>
          <p:txBody>
            <a:bodyPr anchorCtr="0" anchor="t" bIns="0" lIns="0" spcFirstLastPara="1" rIns="0" wrap="square" tIns="0">
              <a:spAutoFit/>
            </a:bodyPr>
            <a:lstStyle/>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Determine Desired Data </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Identify what data to store</a:t>
              </a:r>
              <a:endParaRPr sz="2400">
                <a:solidFill>
                  <a:srgbClr val="D1D5DB"/>
                </a:solidFill>
                <a:latin typeface="IBM Plex Sans"/>
                <a:ea typeface="IBM Plex Sans"/>
                <a:cs typeface="IBM Plex Sans"/>
                <a:sym typeface="IBM Plex Sans"/>
              </a:endParaRPr>
            </a:p>
            <a:p>
              <a:pPr indent="-152400" lvl="0" marL="457200" marR="0" rtl="0" algn="l">
                <a:lnSpc>
                  <a:spcPct val="100000"/>
                </a:lnSpc>
                <a:spcBef>
                  <a:spcPts val="0"/>
                </a:spcBef>
                <a:spcAft>
                  <a:spcPts val="0"/>
                </a:spcAft>
                <a:buClr>
                  <a:srgbClr val="D1D5DB"/>
                </a:buClr>
                <a:buSzPts val="2400"/>
                <a:buChar char="•"/>
              </a:pPr>
              <a:r>
                <a:rPr b="1" lang="en-IN" sz="3000">
                  <a:solidFill>
                    <a:srgbClr val="D1D5DB"/>
                  </a:solidFill>
                  <a:latin typeface="IBM Plex Sans"/>
                  <a:ea typeface="IBM Plex Sans"/>
                  <a:cs typeface="IBM Plex Sans"/>
                  <a:sym typeface="IBM Plex Sans"/>
                </a:rPr>
                <a:t>Define Relations and Attributes</a:t>
              </a:r>
              <a:endParaRPr b="1" sz="24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Determine the tables and their attributes</a:t>
              </a:r>
              <a:endParaRPr sz="2400">
                <a:solidFill>
                  <a:srgbClr val="D1D5DB"/>
                </a:solidFill>
                <a:latin typeface="IBM Plex Sans"/>
                <a:ea typeface="IBM Plex Sans"/>
                <a:cs typeface="IBM Plex Sans"/>
                <a:sym typeface="IBM Plex Sans"/>
              </a:endParaRPr>
            </a:p>
            <a:p>
              <a:pPr indent="-152400" lvl="0" marL="457200" marR="0" rtl="0" algn="l">
                <a:lnSpc>
                  <a:spcPct val="100000"/>
                </a:lnSpc>
                <a:spcBef>
                  <a:spcPts val="0"/>
                </a:spcBef>
                <a:spcAft>
                  <a:spcPts val="0"/>
                </a:spcAft>
                <a:buClr>
                  <a:srgbClr val="D1D5DB"/>
                </a:buClr>
                <a:buSzPts val="2400"/>
                <a:buChar char="•"/>
              </a:pPr>
              <a:r>
                <a:rPr b="1" lang="en-IN" sz="3000">
                  <a:solidFill>
                    <a:srgbClr val="D1D5DB"/>
                  </a:solidFill>
                  <a:latin typeface="IBM Plex Sans"/>
                  <a:ea typeface="IBM Plex Sans"/>
                  <a:cs typeface="IBM Plex Sans"/>
                  <a:sym typeface="IBM Plex Sans"/>
                </a:rPr>
                <a:t>Define Primary and Foreign Keys</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Set key constraints for data integrity</a:t>
              </a:r>
              <a:endParaRPr sz="2400">
                <a:solidFill>
                  <a:srgbClr val="D1D5DB"/>
                </a:solidFill>
                <a:latin typeface="IBM Plex Sans"/>
                <a:ea typeface="IBM Plex Sans"/>
                <a:cs typeface="IBM Plex Sans"/>
                <a:sym typeface="IBM Plex Sans"/>
              </a:endParaRPr>
            </a:p>
            <a:p>
              <a:pPr indent="-152400" lvl="0" marL="457200" marR="0" rtl="0" algn="l">
                <a:lnSpc>
                  <a:spcPct val="100000"/>
                </a:lnSpc>
                <a:spcBef>
                  <a:spcPts val="0"/>
                </a:spcBef>
                <a:spcAft>
                  <a:spcPts val="0"/>
                </a:spcAft>
                <a:buClr>
                  <a:srgbClr val="D1D5DB"/>
                </a:buClr>
                <a:buSzPts val="2400"/>
                <a:buChar char="•"/>
              </a:pPr>
              <a:r>
                <a:rPr b="1" lang="en-IN" sz="3000">
                  <a:solidFill>
                    <a:srgbClr val="D1D5DB"/>
                  </a:solidFill>
                  <a:latin typeface="IBM Plex Sans"/>
                  <a:ea typeface="IBM Plex Sans"/>
                  <a:cs typeface="IBM Plex Sans"/>
                  <a:sym typeface="IBM Plex Sans"/>
                </a:rPr>
                <a:t>Create SQL Queries</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Develop SQL queries for various functions</a:t>
              </a:r>
              <a:endParaRPr sz="2400">
                <a:solidFill>
                  <a:srgbClr val="D1D5DB"/>
                </a:solidFill>
                <a:latin typeface="IBM Plex Sans"/>
                <a:ea typeface="IBM Plex Sans"/>
                <a:cs typeface="IBM Plex Sans"/>
                <a:sym typeface="IBM Plex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p:nvPr/>
        </p:nvSpPr>
        <p:spPr>
          <a:xfrm>
            <a:off x="0" y="-159745"/>
            <a:ext cx="18530772" cy="10606489"/>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2" name="Google Shape;172;p11"/>
          <p:cNvGrpSpPr/>
          <p:nvPr/>
        </p:nvGrpSpPr>
        <p:grpSpPr>
          <a:xfrm>
            <a:off x="9637850" y="2047584"/>
            <a:ext cx="7972616" cy="5478154"/>
            <a:chOff x="6608450" y="2331384"/>
            <a:chExt cx="6423313" cy="8354666"/>
          </a:xfrm>
        </p:grpSpPr>
        <p:sp>
          <p:nvSpPr>
            <p:cNvPr id="173" name="Google Shape;173;p11"/>
            <p:cNvSpPr txBox="1"/>
            <p:nvPr/>
          </p:nvSpPr>
          <p:spPr>
            <a:xfrm>
              <a:off x="6608464" y="2331384"/>
              <a:ext cx="6423300" cy="1291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Front-End Design: </a:t>
              </a:r>
              <a:endParaRPr/>
            </a:p>
          </p:txBody>
        </p:sp>
        <p:sp>
          <p:nvSpPr>
            <p:cNvPr id="174" name="Google Shape;174;p11"/>
            <p:cNvSpPr txBox="1"/>
            <p:nvPr/>
          </p:nvSpPr>
          <p:spPr>
            <a:xfrm>
              <a:off x="6608450" y="3784549"/>
              <a:ext cx="6423300" cy="6901500"/>
            </a:xfrm>
            <a:prstGeom prst="rect">
              <a:avLst/>
            </a:prstGeom>
            <a:noFill/>
            <a:ln>
              <a:noFill/>
            </a:ln>
          </p:spPr>
          <p:txBody>
            <a:bodyPr anchorCtr="0" anchor="t" bIns="0" lIns="0" spcFirstLastPara="1" rIns="0" wrap="square" tIns="0">
              <a:spAutoFit/>
            </a:bodyPr>
            <a:lstStyle/>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Determine Required Functionality</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Define the features and user interactions.</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Design</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Plan the user interface and user experience.</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Create</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Develop a user-friendly website or application</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Further Testing/Debugging</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Ensure the front-end functions correctly</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Final Evaluation</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Assess the final product for usability and functionality</a:t>
              </a:r>
              <a:endParaRPr sz="2400">
                <a:solidFill>
                  <a:srgbClr val="D1D5DB"/>
                </a:solidFill>
                <a:latin typeface="IBM Plex Sans"/>
                <a:ea typeface="IBM Plex Sans"/>
                <a:cs typeface="IBM Plex Sans"/>
                <a:sym typeface="IBM Plex Sans"/>
              </a:endParaRPr>
            </a:p>
          </p:txBody>
        </p:sp>
      </p:grpSp>
      <p:pic>
        <p:nvPicPr>
          <p:cNvPr id="175" name="Google Shape;175;p11"/>
          <p:cNvPicPr preferRelativeResize="0"/>
          <p:nvPr/>
        </p:nvPicPr>
        <p:blipFill rotWithShape="1">
          <a:blip r:embed="rId4">
            <a:alphaModFix/>
          </a:blip>
          <a:srcRect b="0" l="0" r="0" t="0"/>
          <a:stretch/>
        </p:blipFill>
        <p:spPr>
          <a:xfrm rot="2758843">
            <a:off x="-3053113" y="5248528"/>
            <a:ext cx="12645714" cy="8864352"/>
          </a:xfrm>
          <a:prstGeom prst="rect">
            <a:avLst/>
          </a:prstGeom>
          <a:noFill/>
          <a:ln>
            <a:noFill/>
          </a:ln>
        </p:spPr>
      </p:pic>
      <p:grpSp>
        <p:nvGrpSpPr>
          <p:cNvPr id="176" name="Google Shape;176;p11"/>
          <p:cNvGrpSpPr/>
          <p:nvPr/>
        </p:nvGrpSpPr>
        <p:grpSpPr>
          <a:xfrm>
            <a:off x="1390095" y="2047573"/>
            <a:ext cx="7747492" cy="3898014"/>
            <a:chOff x="-346120" y="-4519654"/>
            <a:chExt cx="6802012" cy="6297276"/>
          </a:xfrm>
        </p:grpSpPr>
        <p:sp>
          <p:nvSpPr>
            <p:cNvPr id="177" name="Google Shape;177;p11"/>
            <p:cNvSpPr txBox="1"/>
            <p:nvPr/>
          </p:nvSpPr>
          <p:spPr>
            <a:xfrm>
              <a:off x="-346120" y="-4519654"/>
              <a:ext cx="6423300" cy="136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Testing:</a:t>
              </a:r>
              <a:endParaRPr/>
            </a:p>
          </p:txBody>
        </p:sp>
        <p:sp>
          <p:nvSpPr>
            <p:cNvPr id="178" name="Google Shape;178;p11"/>
            <p:cNvSpPr txBox="1"/>
            <p:nvPr/>
          </p:nvSpPr>
          <p:spPr>
            <a:xfrm>
              <a:off x="-320808" y="-2847478"/>
              <a:ext cx="6776700" cy="4625100"/>
            </a:xfrm>
            <a:prstGeom prst="rect">
              <a:avLst/>
            </a:prstGeom>
            <a:noFill/>
            <a:ln>
              <a:noFill/>
            </a:ln>
          </p:spPr>
          <p:txBody>
            <a:bodyPr anchorCtr="0" anchor="t" bIns="0" lIns="0" spcFirstLastPara="1" rIns="0" wrap="square" tIns="0">
              <a:spAutoFit/>
            </a:bodyPr>
            <a:lstStyle/>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Validate Data Integrity</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Ensure that data is correctly and consistently stored.</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Test and Debug Queries</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Verify that SQL queries perform as expected.</a:t>
              </a:r>
              <a:endParaRPr sz="2400">
                <a:solidFill>
                  <a:srgbClr val="D1D5DB"/>
                </a:solidFill>
                <a:latin typeface="IBM Plex Sans"/>
                <a:ea typeface="IBM Plex Sans"/>
                <a:cs typeface="IBM Plex Sans"/>
                <a:sym typeface="IBM Plex Sans"/>
              </a:endParaRPr>
            </a:p>
            <a:p>
              <a:pPr indent="-190500" lvl="0" marL="457200" marR="0" rtl="0" algn="l">
                <a:lnSpc>
                  <a:spcPct val="100000"/>
                </a:lnSpc>
                <a:spcBef>
                  <a:spcPts val="0"/>
                </a:spcBef>
                <a:spcAft>
                  <a:spcPts val="0"/>
                </a:spcAft>
                <a:buClr>
                  <a:srgbClr val="D1D5DB"/>
                </a:buClr>
                <a:buSzPts val="3000"/>
                <a:buChar char="•"/>
              </a:pPr>
              <a:r>
                <a:rPr b="1" lang="en-IN" sz="3000">
                  <a:solidFill>
                    <a:srgbClr val="D1D5DB"/>
                  </a:solidFill>
                  <a:latin typeface="IBM Plex Sans"/>
                  <a:ea typeface="IBM Plex Sans"/>
                  <a:cs typeface="IBM Plex Sans"/>
                  <a:sym typeface="IBM Plex Sans"/>
                </a:rPr>
                <a:t>Evaluate Project Completeness</a:t>
              </a:r>
              <a:endParaRPr b="1" sz="3000">
                <a:solidFill>
                  <a:srgbClr val="D1D5DB"/>
                </a:solidFill>
                <a:latin typeface="IBM Plex Sans"/>
                <a:ea typeface="IBM Plex Sans"/>
                <a:cs typeface="IBM Plex Sans"/>
                <a:sym typeface="IBM Plex Sans"/>
              </a:endParaRPr>
            </a:p>
            <a:p>
              <a:pPr indent="-381000" lvl="1" marL="1371600" marR="0" rtl="0" algn="l">
                <a:lnSpc>
                  <a:spcPct val="100000"/>
                </a:lnSpc>
                <a:spcBef>
                  <a:spcPts val="0"/>
                </a:spcBef>
                <a:spcAft>
                  <a:spcPts val="0"/>
                </a:spcAft>
                <a:buClr>
                  <a:srgbClr val="D1D5DB"/>
                </a:buClr>
                <a:buSzPts val="2400"/>
                <a:buChar char="○"/>
              </a:pPr>
              <a:r>
                <a:rPr lang="en-IN" sz="2400">
                  <a:solidFill>
                    <a:srgbClr val="D1D5DB"/>
                  </a:solidFill>
                  <a:latin typeface="IBM Plex Sans"/>
                  <a:ea typeface="IBM Plex Sans"/>
                  <a:cs typeface="IBM Plex Sans"/>
                  <a:sym typeface="IBM Plex Sans"/>
                </a:rPr>
                <a:t>Assess if the project meets its objectives.</a:t>
              </a:r>
              <a:endParaRPr sz="2400">
                <a:solidFill>
                  <a:srgbClr val="D1D5DB"/>
                </a:solidFill>
                <a:latin typeface="IBM Plex Sans"/>
                <a:ea typeface="IBM Plex Sans"/>
                <a:cs typeface="IBM Plex Sans"/>
                <a:sym typeface="IBM Plex Sans"/>
              </a:endParaRPr>
            </a:p>
          </p:txBody>
        </p:sp>
      </p:grpSp>
      <p:sp>
        <p:nvSpPr>
          <p:cNvPr id="179" name="Google Shape;179;p11"/>
          <p:cNvSpPr txBox="1"/>
          <p:nvPr/>
        </p:nvSpPr>
        <p:spPr>
          <a:xfrm>
            <a:off x="1435425" y="747900"/>
            <a:ext cx="8393400" cy="846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IN" sz="5500">
                <a:solidFill>
                  <a:srgbClr val="F8F8F8"/>
                </a:solidFill>
              </a:rPr>
              <a:t>Schedule (continued):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